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948" r:id="rId2"/>
    <p:sldMasterId id="2147484008" r:id="rId3"/>
  </p:sldMasterIdLst>
  <p:notesMasterIdLst>
    <p:notesMasterId r:id="rId17"/>
  </p:notesMasterIdLst>
  <p:handoutMasterIdLst>
    <p:handoutMasterId r:id="rId18"/>
  </p:handoutMasterIdLst>
  <p:sldIdLst>
    <p:sldId id="911" r:id="rId4"/>
    <p:sldId id="830" r:id="rId5"/>
    <p:sldId id="1146" r:id="rId6"/>
    <p:sldId id="1103" r:id="rId7"/>
    <p:sldId id="1098" r:id="rId8"/>
    <p:sldId id="1144" r:id="rId9"/>
    <p:sldId id="1125" r:id="rId10"/>
    <p:sldId id="1110" r:id="rId11"/>
    <p:sldId id="1139" r:id="rId12"/>
    <p:sldId id="1140" r:id="rId13"/>
    <p:sldId id="1145" r:id="rId14"/>
    <p:sldId id="1137" r:id="rId15"/>
    <p:sldId id="1108"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E8B1"/>
    <a:srgbClr val="F2F2F2"/>
    <a:srgbClr val="990033"/>
    <a:srgbClr val="FDCBD9"/>
    <a:srgbClr val="BF335E"/>
    <a:srgbClr val="DA0049"/>
    <a:srgbClr val="ED7D31"/>
    <a:srgbClr val="FF6600"/>
    <a:srgbClr val="FF3300"/>
    <a:srgbClr val="FCAE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71" autoAdjust="0"/>
    <p:restoredTop sz="95411" autoAdjust="0"/>
  </p:normalViewPr>
  <p:slideViewPr>
    <p:cSldViewPr snapToGrid="0">
      <p:cViewPr varScale="1">
        <p:scale>
          <a:sx n="70" d="100"/>
          <a:sy n="70" d="100"/>
        </p:scale>
        <p:origin x="-14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2" d="100"/>
          <a:sy n="62" d="100"/>
        </p:scale>
        <p:origin x="3240" y="7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5A75500-8CCF-467D-8F31-8315360758DB}" type="datetimeFigureOut">
              <a:rPr lang="tr-TR" smtClean="0"/>
              <a:pPr/>
              <a:t>10.10.2023</a:t>
            </a:fld>
            <a:endParaRPr lang="tr-TR"/>
          </a:p>
        </p:txBody>
      </p:sp>
      <p:sp>
        <p:nvSpPr>
          <p:cNvPr id="4" name="Altbilgi Yer Tutucusu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B1008394-1128-4FF9-8930-FF864822998E}" type="slidenum">
              <a:rPr lang="tr-TR" smtClean="0"/>
              <a:pPr/>
              <a:t>‹#›</a:t>
            </a:fld>
            <a:endParaRPr lang="tr-TR"/>
          </a:p>
        </p:txBody>
      </p:sp>
    </p:spTree>
    <p:extLst>
      <p:ext uri="{BB962C8B-B14F-4D97-AF65-F5344CB8AC3E}">
        <p14:creationId xmlns:p14="http://schemas.microsoft.com/office/powerpoint/2010/main" xmlns="" val="244854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5508DC23-6180-4ADF-B01C-5B3C0B07E3F8}" type="datetimeFigureOut">
              <a:rPr lang="tr-TR" smtClean="0"/>
              <a:pPr/>
              <a:t>10.10.2023</a:t>
            </a:fld>
            <a:endParaRPr lang="tr-TR"/>
          </a:p>
        </p:txBody>
      </p:sp>
      <p:sp>
        <p:nvSpPr>
          <p:cNvPr id="4" name="Slayt Görüntüsü Yer Tutucusu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D9B43270-84CF-4E32-8B06-01C80B59F2C0}" type="slidenum">
              <a:rPr lang="tr-TR" smtClean="0"/>
              <a:pPr/>
              <a:t>‹#›</a:t>
            </a:fld>
            <a:endParaRPr lang="tr-TR"/>
          </a:p>
        </p:txBody>
      </p:sp>
    </p:spTree>
    <p:extLst>
      <p:ext uri="{BB962C8B-B14F-4D97-AF65-F5344CB8AC3E}">
        <p14:creationId xmlns:p14="http://schemas.microsoft.com/office/powerpoint/2010/main" xmlns="" val="426464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2376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8889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901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147937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205427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410866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31335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3455380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167267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185676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204379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0172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224637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2976153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301939-60A0-4B1F-BE2F-D811D079C664}" type="datetimeFigureOut">
              <a:rPr lang="tr-TR" smtClean="0"/>
              <a:pPr/>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415793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89741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xmlns="" val="428146559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xmlns="" val="7048572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96975"/>
            <a:ext cx="4038600" cy="49291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96975"/>
            <a:ext cx="4038600" cy="49291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xmlns="" val="38961657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xmlns="" val="17921714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xmlns="" val="24043847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90622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3769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xmlns="" val="8519491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xmlns="" val="7724033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xmlns="" val="40396541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xmlns="" val="1581480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4166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9257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8787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330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5671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1314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8301939-60A0-4B1F-BE2F-D811D079C66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8D39149-3B27-430E-B327-0BAB28C411D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192161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01939-60A0-4B1F-BE2F-D811D079C664}" type="datetimeFigureOut">
              <a:rPr lang="tr-TR" smtClean="0"/>
              <a:pPr/>
              <a:t>10.10.2023</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39149-3B27-430E-B327-0BAB28C411DB}" type="slidenum">
              <a:rPr lang="tr-TR" smtClean="0"/>
              <a:pPr/>
              <a:t>‹#›</a:t>
            </a:fld>
            <a:endParaRPr lang="tr-TR"/>
          </a:p>
        </p:txBody>
      </p:sp>
    </p:spTree>
    <p:extLst>
      <p:ext uri="{BB962C8B-B14F-4D97-AF65-F5344CB8AC3E}">
        <p14:creationId xmlns:p14="http://schemas.microsoft.com/office/powerpoint/2010/main" xmlns="" val="203302313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zh-CN"/>
              <a:t>Click to edit Master title style</a:t>
            </a:r>
          </a:p>
        </p:txBody>
      </p:sp>
      <p:sp>
        <p:nvSpPr>
          <p:cNvPr id="1027" name="Rectangle 3"/>
          <p:cNvSpPr>
            <a:spLocks noGrp="1" noChangeArrowheads="1"/>
          </p:cNvSpPr>
          <p:nvPr>
            <p:ph type="body" idx="1"/>
          </p:nvPr>
        </p:nvSpPr>
        <p:spPr bwMode="auto">
          <a:xfrm>
            <a:off x="457200" y="1196975"/>
            <a:ext cx="8229600" cy="4929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zh-CN"/>
              <a:t>Click to edit Master text styles</a:t>
            </a:r>
          </a:p>
          <a:p>
            <a:pPr lvl="1"/>
            <a:r>
              <a:rPr lang="tr-TR" altLang="zh-CN"/>
              <a:t>Second level</a:t>
            </a:r>
          </a:p>
          <a:p>
            <a:pPr lvl="2"/>
            <a:r>
              <a:rPr lang="tr-TR" altLang="zh-CN"/>
              <a:t>Third level</a:t>
            </a:r>
          </a:p>
          <a:p>
            <a:pPr lvl="3"/>
            <a:r>
              <a:rPr lang="tr-TR" altLang="zh-CN"/>
              <a:t>Fourth level</a:t>
            </a:r>
          </a:p>
          <a:p>
            <a:pPr lvl="4"/>
            <a:r>
              <a:rPr lang="tr-TR" altLang="zh-CN"/>
              <a:t>Fifth level</a:t>
            </a:r>
          </a:p>
          <a:p>
            <a:pPr lvl="0"/>
            <a:endParaRPr lang="tr-TR" altLang="zh-CN"/>
          </a:p>
        </p:txBody>
      </p:sp>
      <p:sp>
        <p:nvSpPr>
          <p:cNvPr id="1028" name="Rectangle 7"/>
          <p:cNvSpPr>
            <a:spLocks noChangeArrowheads="1"/>
          </p:cNvSpPr>
          <p:nvPr/>
        </p:nvSpPr>
        <p:spPr bwMode="auto">
          <a:xfrm>
            <a:off x="7286625" y="363538"/>
            <a:ext cx="1389063"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Font typeface="Arial" panose="020B0604020202020204" pitchFamily="34" charset="0"/>
              <a:buNone/>
              <a:defRPr/>
            </a:pPr>
            <a:r>
              <a:rPr lang="de-DE" altLang="en-US" sz="1400" b="1">
                <a:ea typeface="华文细黑" pitchFamily="2" charset="-122"/>
              </a:rPr>
              <a:t>LOGO</a:t>
            </a:r>
          </a:p>
        </p:txBody>
      </p:sp>
    </p:spTree>
    <p:extLst>
      <p:ext uri="{BB962C8B-B14F-4D97-AF65-F5344CB8AC3E}">
        <p14:creationId xmlns:p14="http://schemas.microsoft.com/office/powerpoint/2010/main" xmlns="" val="322561102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fade/>
  </p:transition>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ppt_046_cover.jpg"/>
          <p:cNvPicPr>
            <a:picLocks noChangeAspect="1"/>
          </p:cNvPicPr>
          <p:nvPr/>
        </p:nvPicPr>
        <p:blipFill>
          <a:blip r:embed="rId2" cstate="print"/>
          <a:stretch>
            <a:fillRect/>
          </a:stretch>
        </p:blipFill>
        <p:spPr>
          <a:xfrm>
            <a:off x="0" y="81502"/>
            <a:ext cx="9144000" cy="6858000"/>
          </a:xfrm>
          <a:prstGeom prst="rect">
            <a:avLst/>
          </a:prstGeom>
          <a:ln w="9525">
            <a:solidFill>
              <a:schemeClr val="tx1"/>
            </a:solidFill>
          </a:ln>
          <a:effectLst>
            <a:glow rad="127000">
              <a:schemeClr val="accent1"/>
            </a:glow>
            <a:softEdge rad="0"/>
          </a:effectLst>
        </p:spPr>
      </p:pic>
      <p:sp>
        <p:nvSpPr>
          <p:cNvPr id="13" name="Text Box 6"/>
          <p:cNvSpPr txBox="1">
            <a:spLocks noChangeArrowheads="1"/>
          </p:cNvSpPr>
          <p:nvPr/>
        </p:nvSpPr>
        <p:spPr bwMode="auto">
          <a:xfrm>
            <a:off x="640648" y="2286000"/>
            <a:ext cx="7862704" cy="206210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3200" b="1" i="0" u="none" strike="noStrike" kern="1200" cap="none" spc="0" normalizeH="0" baseline="0" noProof="0" dirty="0" smtClean="0">
                <a:ln>
                  <a:solidFill>
                    <a:srgbClr val="000000"/>
                  </a:solidFill>
                </a:ln>
                <a:solidFill>
                  <a:srgbClr val="FFC000"/>
                </a:solidFill>
                <a:effectLst/>
                <a:uLnTx/>
                <a:uFillTx/>
                <a:latin typeface="Century Gothic" panose="020B0502020202020204" pitchFamily="34" charset="0"/>
                <a:ea typeface="+mn-ea"/>
                <a:cs typeface="+mn-cs"/>
              </a:rPr>
              <a:t> </a:t>
            </a:r>
            <a:endParaRPr kumimoji="0" lang="tr-TR" sz="3200" b="1" i="0" u="none" strike="noStrike" kern="1200" cap="none" spc="0" normalizeH="0" baseline="0" noProof="0" dirty="0">
              <a:ln>
                <a:solidFill>
                  <a:srgbClr val="000000"/>
                </a:solidFill>
              </a:ln>
              <a:solidFill>
                <a:srgbClr val="FFC000"/>
              </a:solidFill>
              <a:effectLst/>
              <a:uLnTx/>
              <a:uFillTx/>
              <a:latin typeface="Century Gothic" panose="020B0502020202020204" pitchFamily="34" charset="0"/>
              <a:ea typeface="+mn-ea"/>
              <a:cs typeface="+mn-cs"/>
            </a:endParaRPr>
          </a:p>
          <a:p>
            <a:pPr algn="ctr" defTabSz="914400" fontAlgn="base">
              <a:spcAft>
                <a:spcPct val="0"/>
              </a:spcAft>
              <a:defRPr/>
            </a:pPr>
            <a:r>
              <a:rPr lang="tr-TR" sz="2400" b="1" dirty="0">
                <a:solidFill>
                  <a:schemeClr val="bg1"/>
                </a:solidFill>
                <a:effectLst>
                  <a:outerShdw blurRad="38100" dist="38100" dir="2700000" algn="tl">
                    <a:srgbClr val="000000">
                      <a:alpha val="43137"/>
                    </a:srgbClr>
                  </a:outerShdw>
                </a:effectLst>
              </a:rPr>
              <a:t/>
            </a:r>
            <a:br>
              <a:rPr lang="tr-TR" sz="2400" b="1" dirty="0">
                <a:solidFill>
                  <a:schemeClr val="bg1"/>
                </a:solidFill>
                <a:effectLst>
                  <a:outerShdw blurRad="38100" dist="38100" dir="2700000" algn="tl">
                    <a:srgbClr val="000000">
                      <a:alpha val="43137"/>
                    </a:srgbClr>
                  </a:outerShdw>
                </a:effectLst>
              </a:rPr>
            </a:br>
            <a:r>
              <a:rPr lang="tr-TR" sz="2400" b="1" dirty="0" smtClean="0">
                <a:solidFill>
                  <a:schemeClr val="bg1"/>
                </a:solidFill>
                <a:effectLst>
                  <a:outerShdw blurRad="38100" dist="38100" dir="2700000" algn="tl">
                    <a:srgbClr val="000000">
                      <a:alpha val="43137"/>
                    </a:srgbClr>
                  </a:outerShdw>
                </a:effectLst>
              </a:rPr>
              <a:t>2023-2024 </a:t>
            </a:r>
            <a:r>
              <a:rPr lang="tr-TR" sz="2400" b="1" dirty="0">
                <a:solidFill>
                  <a:schemeClr val="bg1"/>
                </a:solidFill>
                <a:effectLst>
                  <a:outerShdw blurRad="38100" dist="38100" dir="2700000" algn="tl">
                    <a:srgbClr val="000000">
                      <a:alpha val="43137"/>
                    </a:srgbClr>
                  </a:outerShdw>
                </a:effectLst>
              </a:rPr>
              <a:t>EĞİTİM ÖĞRETİM YILI</a:t>
            </a:r>
            <a:br>
              <a:rPr lang="tr-TR" sz="2400" b="1" dirty="0">
                <a:solidFill>
                  <a:schemeClr val="bg1"/>
                </a:solidFill>
                <a:effectLst>
                  <a:outerShdw blurRad="38100" dist="38100" dir="2700000" algn="tl">
                    <a:srgbClr val="000000">
                      <a:alpha val="43137"/>
                    </a:srgbClr>
                  </a:outerShdw>
                </a:effectLst>
              </a:rPr>
            </a:br>
            <a:r>
              <a:rPr lang="tr-TR" sz="4800" b="1" dirty="0">
                <a:solidFill>
                  <a:schemeClr val="bg1"/>
                </a:solidFill>
                <a:effectLst>
                  <a:outerShdw blurRad="38100" dist="38100" dir="2700000" algn="tl">
                    <a:srgbClr val="000000">
                      <a:alpha val="43137"/>
                    </a:srgbClr>
                  </a:outerShdw>
                </a:effectLst>
                <a:latin typeface="Adobe Garamond Pro Bold" panose="02020702060506020403" pitchFamily="18" charset="-94"/>
              </a:rPr>
              <a:t>Brifing Dosyası</a:t>
            </a:r>
            <a:endParaRPr lang="tr-TR" sz="1600" b="1" dirty="0">
              <a:ln>
                <a:solidFill>
                  <a:prstClr val="black">
                    <a:lumMod val="95000"/>
                    <a:lumOff val="5000"/>
                  </a:prstClr>
                </a:solidFill>
              </a:ln>
              <a:solidFill>
                <a:schemeClr val="accent4">
                  <a:lumMod val="40000"/>
                  <a:lumOff val="60000"/>
                </a:schemeClr>
              </a:solidFill>
              <a:latin typeface="Adobe Garamond Pro Bold" panose="02020702060506020403" pitchFamily="18" charset="-94"/>
            </a:endParaRPr>
          </a:p>
        </p:txBody>
      </p:sp>
      <p:sp>
        <p:nvSpPr>
          <p:cNvPr id="14" name="Text Box 7"/>
          <p:cNvSpPr txBox="1">
            <a:spLocks noChangeArrowheads="1"/>
          </p:cNvSpPr>
          <p:nvPr/>
        </p:nvSpPr>
        <p:spPr bwMode="auto">
          <a:xfrm>
            <a:off x="2688470" y="519434"/>
            <a:ext cx="3566860" cy="120032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1800" b="0" i="0" u="none" strike="noStrike" kern="1200" cap="none" spc="0" normalizeH="0" baseline="0" noProof="0" dirty="0">
                <a:ln>
                  <a:solidFill>
                    <a:srgbClr val="00B0F0"/>
                  </a:solidFill>
                </a:ln>
                <a:solidFill>
                  <a:srgbClr val="E7E6E6"/>
                </a:solidFill>
                <a:effectLst/>
                <a:uLnTx/>
                <a:uFillTx/>
                <a:latin typeface="Calibri" pitchFamily="34" charset="0"/>
                <a:ea typeface="+mn-ea"/>
                <a:cs typeface="+mn-cs"/>
              </a:rPr>
              <a:t>T.C.</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1800" b="0" i="0" u="none" strike="noStrike" kern="1200" cap="none" spc="0" normalizeH="0" baseline="0" noProof="0" dirty="0" smtClean="0">
                <a:ln>
                  <a:solidFill>
                    <a:srgbClr val="00B0F0"/>
                  </a:solidFill>
                </a:ln>
                <a:solidFill>
                  <a:srgbClr val="E7E6E6"/>
                </a:solidFill>
                <a:effectLst/>
                <a:uLnTx/>
                <a:uFillTx/>
                <a:latin typeface="Calibri" pitchFamily="34" charset="0"/>
                <a:ea typeface="+mn-ea"/>
                <a:cs typeface="+mn-cs"/>
              </a:rPr>
              <a:t>PERŞEMBE KAYMAKAMLIĞI</a:t>
            </a:r>
            <a:endParaRPr kumimoji="0" lang="tr-TR" sz="1800" b="0" i="0" u="none" strike="noStrike" kern="1200" cap="none" spc="0" normalizeH="0" baseline="0" noProof="0" dirty="0">
              <a:ln>
                <a:solidFill>
                  <a:srgbClr val="00B0F0"/>
                </a:solidFill>
              </a:ln>
              <a:solidFill>
                <a:srgbClr val="E7E6E6"/>
              </a:solidFill>
              <a:effectLst/>
              <a:uLnTx/>
              <a:uFillTx/>
              <a:latin typeface="Calibri" pitchFamily="34"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1800" b="0" i="0" u="none" strike="noStrike" kern="1200" cap="none" spc="0" normalizeH="0" baseline="0" noProof="0" dirty="0" smtClean="0">
                <a:ln>
                  <a:solidFill>
                    <a:srgbClr val="00B0F0"/>
                  </a:solidFill>
                </a:ln>
                <a:solidFill>
                  <a:srgbClr val="E7E6E6"/>
                </a:solidFill>
                <a:effectLst/>
                <a:uLnTx/>
                <a:uFillTx/>
                <a:latin typeface="Calibri" pitchFamily="34" charset="0"/>
                <a:ea typeface="+mn-ea"/>
                <a:cs typeface="+mn-cs"/>
              </a:rPr>
              <a:t>İlçe</a:t>
            </a:r>
            <a:r>
              <a:rPr kumimoji="0" lang="tr-TR" sz="1800" b="0" i="0" u="none" strike="noStrike" kern="1200" cap="none" spc="0" normalizeH="0" noProof="0" dirty="0" smtClean="0">
                <a:ln>
                  <a:solidFill>
                    <a:srgbClr val="00B0F0"/>
                  </a:solidFill>
                </a:ln>
                <a:solidFill>
                  <a:srgbClr val="E7E6E6"/>
                </a:solidFill>
                <a:effectLst/>
                <a:uLnTx/>
                <a:uFillTx/>
                <a:latin typeface="Calibri" pitchFamily="34" charset="0"/>
                <a:ea typeface="+mn-ea"/>
                <a:cs typeface="+mn-cs"/>
              </a:rPr>
              <a:t> </a:t>
            </a:r>
            <a:r>
              <a:rPr kumimoji="0" lang="tr-TR" sz="1800" b="0" i="0" u="none" strike="noStrike" kern="1200" cap="none" spc="0" normalizeH="0" baseline="0" noProof="0" dirty="0" smtClean="0">
                <a:ln>
                  <a:solidFill>
                    <a:srgbClr val="00B0F0"/>
                  </a:solidFill>
                </a:ln>
                <a:solidFill>
                  <a:srgbClr val="E7E6E6"/>
                </a:solidFill>
                <a:effectLst/>
                <a:uLnTx/>
                <a:uFillTx/>
                <a:latin typeface="Calibri" pitchFamily="34" charset="0"/>
                <a:ea typeface="+mn-ea"/>
                <a:cs typeface="+mn-cs"/>
              </a:rPr>
              <a:t> Milli Eğitim Müdürlüğü</a:t>
            </a:r>
          </a:p>
          <a:p>
            <a:pPr marL="0" marR="0" lvl="0" indent="0" algn="ctr" defTabSz="914400" rtl="0" eaLnBrk="1" fontAlgn="base" latinLnBrk="0" hangingPunct="1">
              <a:lnSpc>
                <a:spcPct val="100000"/>
              </a:lnSpc>
              <a:spcBef>
                <a:spcPts val="0"/>
              </a:spcBef>
              <a:spcAft>
                <a:spcPct val="0"/>
              </a:spcAft>
              <a:buClrTx/>
              <a:buSzTx/>
              <a:buFontTx/>
              <a:buNone/>
              <a:tabLst/>
              <a:defRPr/>
            </a:pPr>
            <a:r>
              <a:rPr lang="tr-TR" dirty="0" smtClean="0">
                <a:ln>
                  <a:solidFill>
                    <a:srgbClr val="00B0F0"/>
                  </a:solidFill>
                </a:ln>
                <a:solidFill>
                  <a:srgbClr val="E7E6E6"/>
                </a:solidFill>
                <a:latin typeface="Calibri" pitchFamily="34" charset="0"/>
              </a:rPr>
              <a:t>Çaka- </a:t>
            </a:r>
            <a:r>
              <a:rPr lang="tr-TR" dirty="0" err="1" smtClean="0">
                <a:ln>
                  <a:solidFill>
                    <a:srgbClr val="00B0F0"/>
                  </a:solidFill>
                </a:ln>
                <a:solidFill>
                  <a:srgbClr val="E7E6E6"/>
                </a:solidFill>
                <a:latin typeface="Calibri" pitchFamily="34" charset="0"/>
              </a:rPr>
              <a:t>Çaytepe</a:t>
            </a:r>
            <a:r>
              <a:rPr lang="tr-TR" dirty="0" smtClean="0">
                <a:ln>
                  <a:solidFill>
                    <a:srgbClr val="00B0F0"/>
                  </a:solidFill>
                </a:ln>
                <a:solidFill>
                  <a:srgbClr val="E7E6E6"/>
                </a:solidFill>
                <a:latin typeface="Calibri" pitchFamily="34" charset="0"/>
              </a:rPr>
              <a:t> Ortaokulu</a:t>
            </a:r>
            <a:endParaRPr kumimoji="0" lang="en-US" sz="1800" b="0" i="0" u="none" strike="noStrike" kern="1200" cap="none" spc="0" normalizeH="0" baseline="0" noProof="0" dirty="0">
              <a:ln>
                <a:solidFill>
                  <a:srgbClr val="00B0F0"/>
                </a:solidFill>
              </a:ln>
              <a:solidFill>
                <a:srgbClr val="E7E6E6"/>
              </a:solidFill>
              <a:effectLst/>
              <a:uLnTx/>
              <a:uFillTx/>
              <a:latin typeface="Calibri" pitchFamily="34" charset="0"/>
              <a:ea typeface="+mn-ea"/>
              <a:cs typeface="+mn-cs"/>
            </a:endParaRPr>
          </a:p>
        </p:txBody>
      </p:sp>
      <p:sp>
        <p:nvSpPr>
          <p:cNvPr id="15" name="Text Box 8"/>
          <p:cNvSpPr txBox="1">
            <a:spLocks noChangeArrowheads="1"/>
          </p:cNvSpPr>
          <p:nvPr/>
        </p:nvSpPr>
        <p:spPr bwMode="auto">
          <a:xfrm>
            <a:off x="3837098" y="5760122"/>
            <a:ext cx="1469804" cy="40011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tr-TR" sz="2000" b="1" dirty="0" smtClean="0">
                <a:solidFill>
                  <a:prstClr val="white"/>
                </a:solidFill>
                <a:latin typeface="Calibri" pitchFamily="34" charset="0"/>
              </a:rPr>
              <a:t>EYLÜL 2023</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pic>
        <p:nvPicPr>
          <p:cNvPr id="9" name="Picture 2" descr="C:\Users\BIMOSMAN\Desktop\Untitled-1 cop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637" y="519434"/>
            <a:ext cx="964363" cy="95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Resim 7">
            <a:extLst>
              <a:ext uri="{FF2B5EF4-FFF2-40B4-BE49-F238E27FC236}">
                <a16:creationId xmlns:a16="http://schemas.microsoft.com/office/drawing/2014/main" xmlns="" id="{D6E815D2-CE48-4171-A3DA-7200CE3D300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7696" y="519434"/>
            <a:ext cx="936104" cy="939861"/>
          </a:xfrm>
          <a:prstGeom prst="ellipse">
            <a:avLst/>
          </a:prstGeom>
          <a:ln w="63500" cap="rnd">
            <a:noFill/>
          </a:ln>
          <a:effectLst>
            <a:glow rad="101600">
              <a:schemeClr val="tx1">
                <a:alpha val="24000"/>
              </a:schemeClr>
            </a:glow>
            <a:outerShdw blurRad="381000" dist="292100" dir="5400000" sx="-80000" sy="-18000" rotWithShape="0">
              <a:schemeClr val="tx1">
                <a:alpha val="22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53169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
          <p:cNvSpPr txBox="1">
            <a:spLocks noChangeArrowheads="1"/>
          </p:cNvSpPr>
          <p:nvPr/>
        </p:nvSpPr>
        <p:spPr bwMode="auto">
          <a:xfrm>
            <a:off x="602378" y="378393"/>
            <a:ext cx="7803390" cy="523220"/>
          </a:xfrm>
          <a:prstGeom prst="rect">
            <a:avLst/>
          </a:prstGeom>
          <a:solidFill>
            <a:schemeClr val="accent1">
              <a:lumMod val="75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rPr>
              <a:t>MESEM VERİLERİ</a:t>
            </a:r>
          </a:p>
        </p:txBody>
      </p:sp>
      <p:graphicFrame>
        <p:nvGraphicFramePr>
          <p:cNvPr id="2" name="Tablo 1"/>
          <p:cNvGraphicFramePr>
            <a:graphicFrameLocks noGrp="1"/>
          </p:cNvGraphicFramePr>
          <p:nvPr>
            <p:extLst>
              <p:ext uri="{D42A27DB-BD31-4B8C-83A1-F6EECF244321}">
                <p14:modId xmlns:p14="http://schemas.microsoft.com/office/powerpoint/2010/main" xmlns="" val="1903694484"/>
              </p:ext>
            </p:extLst>
          </p:nvPr>
        </p:nvGraphicFramePr>
        <p:xfrm>
          <a:off x="1050951" y="2125431"/>
          <a:ext cx="6708155" cy="1767840"/>
        </p:xfrm>
        <a:graphic>
          <a:graphicData uri="http://schemas.openxmlformats.org/drawingml/2006/table">
            <a:tbl>
              <a:tblPr firstRow="1" bandRow="1">
                <a:tableStyleId>{5C22544A-7EE6-4342-B048-85BDC9FD1C3A}</a:tableStyleId>
              </a:tblPr>
              <a:tblGrid>
                <a:gridCol w="1183291">
                  <a:extLst>
                    <a:ext uri="{9D8B030D-6E8A-4147-A177-3AD203B41FA5}">
                      <a16:colId xmlns:a16="http://schemas.microsoft.com/office/drawing/2014/main" xmlns="" val="20000"/>
                    </a:ext>
                  </a:extLst>
                </a:gridCol>
                <a:gridCol w="1914677">
                  <a:extLst>
                    <a:ext uri="{9D8B030D-6E8A-4147-A177-3AD203B41FA5}">
                      <a16:colId xmlns:a16="http://schemas.microsoft.com/office/drawing/2014/main" xmlns="" val="20001"/>
                    </a:ext>
                  </a:extLst>
                </a:gridCol>
                <a:gridCol w="2079353">
                  <a:extLst>
                    <a:ext uri="{9D8B030D-6E8A-4147-A177-3AD203B41FA5}">
                      <a16:colId xmlns:a16="http://schemas.microsoft.com/office/drawing/2014/main" xmlns="" val="20002"/>
                    </a:ext>
                  </a:extLst>
                </a:gridCol>
                <a:gridCol w="1530834">
                  <a:extLst>
                    <a:ext uri="{9D8B030D-6E8A-4147-A177-3AD203B41FA5}">
                      <a16:colId xmlns:a16="http://schemas.microsoft.com/office/drawing/2014/main" xmlns="" val="20003"/>
                    </a:ext>
                  </a:extLst>
                </a:gridCol>
              </a:tblGrid>
              <a:tr h="567212">
                <a:tc>
                  <a:txBody>
                    <a:bodyPr/>
                    <a:lstStyle/>
                    <a:p>
                      <a:endParaRPr lang="tr-TR" dirty="0"/>
                    </a:p>
                  </a:txBody>
                  <a:tcPr/>
                </a:tc>
                <a:tc>
                  <a:txBody>
                    <a:bodyPr/>
                    <a:lstStyle/>
                    <a:p>
                      <a:r>
                        <a:rPr lang="tr-TR" dirty="0" smtClean="0"/>
                        <a:t>SAKİNŞEHİR MTAL</a:t>
                      </a:r>
                      <a:endParaRPr lang="tr-TR" dirty="0"/>
                    </a:p>
                  </a:txBody>
                  <a:tcPr/>
                </a:tc>
                <a:tc>
                  <a:txBody>
                    <a:bodyPr/>
                    <a:lstStyle/>
                    <a:p>
                      <a:r>
                        <a:rPr lang="tr-TR" dirty="0" smtClean="0"/>
                        <a:t>ŞEHİT CEYHUN ARSLANTÜRK MTAL</a:t>
                      </a:r>
                      <a:endParaRPr lang="tr-TR" dirty="0"/>
                    </a:p>
                  </a:txBody>
                  <a:tcPr/>
                </a:tc>
                <a:tc>
                  <a:txBody>
                    <a:bodyPr/>
                    <a:lstStyle/>
                    <a:p>
                      <a:r>
                        <a:rPr lang="tr-TR" dirty="0" smtClean="0"/>
                        <a:t>TOPLAM</a:t>
                      </a:r>
                      <a:endParaRPr lang="tr-TR" dirty="0"/>
                    </a:p>
                  </a:txBody>
                  <a:tcPr/>
                </a:tc>
                <a:extLst>
                  <a:ext uri="{0D108BD9-81ED-4DB2-BD59-A6C34878D82A}">
                    <a16:rowId xmlns:a16="http://schemas.microsoft.com/office/drawing/2014/main" xmlns="" val="10000"/>
                  </a:ext>
                </a:extLst>
              </a:tr>
              <a:tr h="322231">
                <a:tc>
                  <a:txBody>
                    <a:bodyPr/>
                    <a:lstStyle/>
                    <a:p>
                      <a:r>
                        <a:rPr lang="tr-TR" dirty="0" smtClean="0"/>
                        <a:t>Kesin Kayıt</a:t>
                      </a:r>
                      <a:endParaRPr lang="tr-TR" dirty="0"/>
                    </a:p>
                  </a:txBody>
                  <a:tcPr/>
                </a:tc>
                <a:tc>
                  <a:txBody>
                    <a:bodyPr/>
                    <a:lstStyle/>
                    <a:p>
                      <a:pPr algn="r"/>
                      <a:r>
                        <a:rPr lang="tr-TR" dirty="0" smtClean="0"/>
                        <a:t>2</a:t>
                      </a:r>
                      <a:endParaRPr lang="tr-TR" dirty="0"/>
                    </a:p>
                  </a:txBody>
                  <a:tcPr anchor="b"/>
                </a:tc>
                <a:tc>
                  <a:txBody>
                    <a:bodyPr/>
                    <a:lstStyle/>
                    <a:p>
                      <a:pPr algn="r"/>
                      <a:r>
                        <a:rPr lang="tr-TR" dirty="0" smtClean="0"/>
                        <a:t>2</a:t>
                      </a:r>
                      <a:endParaRPr lang="tr-TR" dirty="0"/>
                    </a:p>
                  </a:txBody>
                  <a:tcPr anchor="b"/>
                </a:tc>
                <a:tc>
                  <a:txBody>
                    <a:bodyPr/>
                    <a:lstStyle/>
                    <a:p>
                      <a:pPr algn="r"/>
                      <a:r>
                        <a:rPr lang="tr-TR" dirty="0" smtClean="0"/>
                        <a:t>4</a:t>
                      </a:r>
                      <a:endParaRPr lang="tr-TR" dirty="0"/>
                    </a:p>
                  </a:txBody>
                  <a:tcPr anchor="b"/>
                </a:tc>
                <a:extLst>
                  <a:ext uri="{0D108BD9-81ED-4DB2-BD59-A6C34878D82A}">
                    <a16:rowId xmlns:a16="http://schemas.microsoft.com/office/drawing/2014/main" xmlns="" val="10001"/>
                  </a:ext>
                </a:extLst>
              </a:tr>
              <a:tr h="322231">
                <a:tc>
                  <a:txBody>
                    <a:bodyPr/>
                    <a:lstStyle/>
                    <a:p>
                      <a:r>
                        <a:rPr lang="tr-TR" dirty="0" smtClean="0"/>
                        <a:t>Ön Kayıt</a:t>
                      </a:r>
                      <a:endParaRPr lang="tr-TR" dirty="0"/>
                    </a:p>
                  </a:txBody>
                  <a:tcPr/>
                </a:tc>
                <a:tc>
                  <a:txBody>
                    <a:bodyPr/>
                    <a:lstStyle/>
                    <a:p>
                      <a:pPr algn="r"/>
                      <a:r>
                        <a:rPr lang="tr-TR" dirty="0" smtClean="0"/>
                        <a:t>0</a:t>
                      </a:r>
                      <a:endParaRPr lang="tr-TR" dirty="0"/>
                    </a:p>
                  </a:txBody>
                  <a:tcPr anchor="b"/>
                </a:tc>
                <a:tc>
                  <a:txBody>
                    <a:bodyPr/>
                    <a:lstStyle/>
                    <a:p>
                      <a:pPr algn="r"/>
                      <a:r>
                        <a:rPr lang="tr-TR" dirty="0" smtClean="0"/>
                        <a:t>0</a:t>
                      </a:r>
                      <a:endParaRPr lang="tr-TR" dirty="0"/>
                    </a:p>
                  </a:txBody>
                  <a:tcPr anchor="b"/>
                </a:tc>
                <a:tc>
                  <a:txBody>
                    <a:bodyPr/>
                    <a:lstStyle/>
                    <a:p>
                      <a:pPr algn="r"/>
                      <a:r>
                        <a:rPr lang="tr-TR" dirty="0" smtClean="0"/>
                        <a:t>0</a:t>
                      </a:r>
                      <a:endParaRPr lang="tr-TR" dirty="0"/>
                    </a:p>
                  </a:txBody>
                  <a:tcPr anchor="b"/>
                </a:tc>
                <a:extLst>
                  <a:ext uri="{0D108BD9-81ED-4DB2-BD59-A6C34878D82A}">
                    <a16:rowId xmlns:a16="http://schemas.microsoft.com/office/drawing/2014/main" xmlns="" val="10002"/>
                  </a:ext>
                </a:extLst>
              </a:tr>
              <a:tr h="322231">
                <a:tc>
                  <a:txBody>
                    <a:bodyPr/>
                    <a:lstStyle/>
                    <a:p>
                      <a:r>
                        <a:rPr lang="tr-TR" dirty="0" smtClean="0"/>
                        <a:t>TOPLAM</a:t>
                      </a:r>
                      <a:endParaRPr lang="tr-TR" dirty="0"/>
                    </a:p>
                  </a:txBody>
                  <a:tcPr/>
                </a:tc>
                <a:tc>
                  <a:txBody>
                    <a:bodyPr/>
                    <a:lstStyle/>
                    <a:p>
                      <a:pPr algn="r"/>
                      <a:r>
                        <a:rPr lang="tr-TR" dirty="0" smtClean="0"/>
                        <a:t>2</a:t>
                      </a:r>
                      <a:endParaRPr lang="tr-TR" dirty="0"/>
                    </a:p>
                  </a:txBody>
                  <a:tcPr anchor="b"/>
                </a:tc>
                <a:tc>
                  <a:txBody>
                    <a:bodyPr/>
                    <a:lstStyle/>
                    <a:p>
                      <a:pPr algn="r"/>
                      <a:r>
                        <a:rPr lang="tr-TR" dirty="0" smtClean="0"/>
                        <a:t>2</a:t>
                      </a:r>
                      <a:endParaRPr lang="tr-TR" dirty="0"/>
                    </a:p>
                  </a:txBody>
                  <a:tcPr anchor="b"/>
                </a:tc>
                <a:tc>
                  <a:txBody>
                    <a:bodyPr/>
                    <a:lstStyle/>
                    <a:p>
                      <a:pPr algn="r"/>
                      <a:r>
                        <a:rPr lang="tr-TR" sz="2000" b="1" dirty="0" smtClean="0"/>
                        <a:t>4</a:t>
                      </a:r>
                      <a:endParaRPr lang="tr-TR" sz="2000" b="1" dirty="0"/>
                    </a:p>
                  </a:txBody>
                  <a:tcPr anchor="b"/>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713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Nesne 7"/>
          <p:cNvGraphicFramePr>
            <a:graphicFrameLocks noChangeAspect="1"/>
          </p:cNvGraphicFramePr>
          <p:nvPr>
            <p:extLst>
              <p:ext uri="{D42A27DB-BD31-4B8C-83A1-F6EECF244321}">
                <p14:modId xmlns:p14="http://schemas.microsoft.com/office/powerpoint/2010/main" xmlns="" val="978445449"/>
              </p:ext>
            </p:extLst>
          </p:nvPr>
        </p:nvGraphicFramePr>
        <p:xfrm>
          <a:off x="309563" y="1271588"/>
          <a:ext cx="8648700" cy="4897437"/>
        </p:xfrm>
        <a:graphic>
          <a:graphicData uri="http://schemas.openxmlformats.org/presentationml/2006/ole">
            <p:oleObj spid="_x0000_s1052" name="Çalışma Sayfası" r:id="rId3" imgW="9953530" imgH="5591011" progId="Excel.Sheet.12">
              <p:embed/>
            </p:oleObj>
          </a:graphicData>
        </a:graphic>
      </p:graphicFrame>
      <p:sp>
        <p:nvSpPr>
          <p:cNvPr id="9" name="TextBox 1"/>
          <p:cNvSpPr txBox="1">
            <a:spLocks noChangeArrowheads="1"/>
          </p:cNvSpPr>
          <p:nvPr/>
        </p:nvSpPr>
        <p:spPr bwMode="auto">
          <a:xfrm>
            <a:off x="602378" y="378393"/>
            <a:ext cx="7803390" cy="523220"/>
          </a:xfrm>
          <a:prstGeom prst="rect">
            <a:avLst/>
          </a:prstGeom>
          <a:solidFill>
            <a:schemeClr val="accent1">
              <a:lumMod val="75000"/>
            </a:schemeClr>
          </a:solidFill>
          <a:ln w="9525">
            <a:noFill/>
            <a:miter lim="800000"/>
            <a:headEnd/>
            <a:tailEnd/>
          </a:ln>
        </p:spPr>
        <p:txBody>
          <a:bodyPr wrap="square">
            <a:spAutoFit/>
          </a:bodyPr>
          <a:lstStyle/>
          <a:p>
            <a:pPr lvl="0" algn="ctr">
              <a:defRPr/>
            </a:pPr>
            <a:r>
              <a:rPr lang="tr-TR" sz="2800" dirty="0">
                <a:solidFill>
                  <a:schemeClr val="bg1"/>
                </a:solidFill>
              </a:rPr>
              <a:t>2023 LGS İSTATİSTİK</a:t>
            </a:r>
            <a:endParaRPr lang="tr-TR" altLang="ko-KR" sz="2800" b="1" dirty="0" smtClean="0">
              <a:solidFill>
                <a:schemeClr val="bg1"/>
              </a:solidFill>
              <a:latin typeface="Calibri" panose="020F0502020204030204" pitchFamily="34" charset="0"/>
              <a:ea typeface="맑은 고딕" pitchFamily="50" charset="-127"/>
              <a:cs typeface="Calibri" panose="020F0502020204030204" pitchFamily="34" charset="0"/>
            </a:endParaRPr>
          </a:p>
        </p:txBody>
      </p:sp>
      <p:sp>
        <p:nvSpPr>
          <p:cNvPr id="10" name="Yamuk 9"/>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6619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
          <p:cNvSpPr txBox="1">
            <a:spLocks noChangeArrowheads="1"/>
          </p:cNvSpPr>
          <p:nvPr/>
        </p:nvSpPr>
        <p:spPr bwMode="auto">
          <a:xfrm>
            <a:off x="577132" y="404273"/>
            <a:ext cx="7803390" cy="523220"/>
          </a:xfrm>
          <a:prstGeom prst="rect">
            <a:avLst/>
          </a:prstGeom>
          <a:solidFill>
            <a:schemeClr val="accent1">
              <a:lumMod val="75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rPr>
              <a:t>BAŞARILARIMIZ</a:t>
            </a:r>
            <a:endPar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endParaRPr>
          </a:p>
        </p:txBody>
      </p:sp>
      <p:sp>
        <p:nvSpPr>
          <p:cNvPr id="2" name="Yuvarlatılmış Dikdörtgen 1"/>
          <p:cNvSpPr/>
          <p:nvPr/>
        </p:nvSpPr>
        <p:spPr>
          <a:xfrm>
            <a:off x="577131" y="1052424"/>
            <a:ext cx="8100000" cy="529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1400" b="1" dirty="0" smtClean="0"/>
              <a:t>BAŞARILARIMIZ</a:t>
            </a:r>
            <a:endParaRPr lang="tr-TR" sz="1400" dirty="0" smtClean="0"/>
          </a:p>
          <a:p>
            <a:r>
              <a:rPr lang="tr-TR" sz="1400" dirty="0" smtClean="0"/>
              <a:t>Ø2012-2013 / 2013-2014 Bir Kitapta Sen Anlat İl Birinciliği</a:t>
            </a:r>
          </a:p>
          <a:p>
            <a:r>
              <a:rPr lang="tr-TR" sz="1400" dirty="0" smtClean="0"/>
              <a:t>Ø2013-2014 Kutlu Doğum Haftası İlçe Birinciliği</a:t>
            </a:r>
          </a:p>
          <a:p>
            <a:r>
              <a:rPr lang="tr-TR" sz="1400" dirty="0" smtClean="0"/>
              <a:t>Ø2013-2014 Pastel Boyama Ordu İl Birinciliği</a:t>
            </a:r>
          </a:p>
          <a:p>
            <a:r>
              <a:rPr lang="tr-TR" sz="1400" dirty="0" smtClean="0"/>
              <a:t>Ø2014-2015 Zeka Oyunları Yarışması İlçe Birinciliği</a:t>
            </a:r>
          </a:p>
          <a:p>
            <a:r>
              <a:rPr lang="tr-TR" sz="1400" dirty="0" smtClean="0"/>
              <a:t>Ø2014-2015 İstiklal Marşını Güzel Okuma İlçe 1.</a:t>
            </a:r>
            <a:r>
              <a:rPr lang="tr-TR" sz="1400" dirty="0" err="1" smtClean="0"/>
              <a:t>liği</a:t>
            </a:r>
            <a:endParaRPr lang="tr-TR" sz="1400" dirty="0" smtClean="0"/>
          </a:p>
          <a:p>
            <a:r>
              <a:rPr lang="tr-TR" sz="1400" dirty="0" smtClean="0"/>
              <a:t>Ø2014-2015 İstiklal Marşını Güzel Okuma Ordu İl 3.</a:t>
            </a:r>
            <a:r>
              <a:rPr lang="tr-TR" sz="1400" dirty="0" err="1" smtClean="0"/>
              <a:t>lüğü</a:t>
            </a:r>
            <a:endParaRPr lang="tr-TR" sz="1400" dirty="0" smtClean="0"/>
          </a:p>
          <a:p>
            <a:r>
              <a:rPr lang="tr-TR" sz="1400" dirty="0" smtClean="0"/>
              <a:t>Ø2014-2015 Bir Kitap Da Sen Anlat İlçe 2.</a:t>
            </a:r>
            <a:r>
              <a:rPr lang="tr-TR" sz="1400" dirty="0" err="1" smtClean="0"/>
              <a:t>liği</a:t>
            </a:r>
            <a:endParaRPr lang="tr-TR" sz="1400" dirty="0" smtClean="0"/>
          </a:p>
          <a:p>
            <a:r>
              <a:rPr lang="tr-TR" sz="1400" dirty="0" smtClean="0"/>
              <a:t>Ø2014-2015 Siyer-i Nebi Yarışması İlçe 3.</a:t>
            </a:r>
            <a:r>
              <a:rPr lang="tr-TR" sz="1400" dirty="0" err="1" smtClean="0"/>
              <a:t>lüğü</a:t>
            </a:r>
            <a:endParaRPr lang="tr-TR" sz="1400" dirty="0" smtClean="0"/>
          </a:p>
          <a:p>
            <a:r>
              <a:rPr lang="tr-TR" sz="1400" dirty="0" smtClean="0"/>
              <a:t>Ø2016-2017 Turizm Haftası Şiir Yarışması İlçe 1.</a:t>
            </a:r>
            <a:r>
              <a:rPr lang="tr-TR" sz="1400" dirty="0" err="1" smtClean="0"/>
              <a:t>liği</a:t>
            </a:r>
            <a:endParaRPr lang="tr-TR" sz="1400" dirty="0" smtClean="0"/>
          </a:p>
          <a:p>
            <a:r>
              <a:rPr lang="tr-TR" sz="1400" dirty="0" smtClean="0"/>
              <a:t>Ø2015-2016 Orman Haftası Şiir Yarışması 2.</a:t>
            </a:r>
            <a:r>
              <a:rPr lang="tr-TR" sz="1400" dirty="0" err="1" smtClean="0"/>
              <a:t>liği</a:t>
            </a:r>
            <a:endParaRPr lang="tr-TR" sz="1400" dirty="0" smtClean="0"/>
          </a:p>
          <a:p>
            <a:r>
              <a:rPr lang="tr-TR" sz="1400" dirty="0" smtClean="0"/>
              <a:t>Ø2016-2017 23 Nisan Ulusal Egemenlik ve Çocuk Bayramı Şiir Yarışması İlçe 3.</a:t>
            </a:r>
            <a:r>
              <a:rPr lang="tr-TR" sz="1400" dirty="0" err="1" smtClean="0"/>
              <a:t>lüğü</a:t>
            </a:r>
            <a:endParaRPr lang="tr-TR" sz="1400" dirty="0" smtClean="0"/>
          </a:p>
          <a:p>
            <a:r>
              <a:rPr lang="tr-TR" sz="1400" dirty="0" smtClean="0"/>
              <a:t>Ø2016-2017 19 Mayıs </a:t>
            </a:r>
            <a:r>
              <a:rPr lang="tr-TR" sz="1400" dirty="0" err="1" smtClean="0"/>
              <a:t>Atatürkü</a:t>
            </a:r>
            <a:r>
              <a:rPr lang="tr-TR" sz="1400" dirty="0" smtClean="0"/>
              <a:t> Anma Gençlik ve Spor Bayramı Kros 3.</a:t>
            </a:r>
            <a:r>
              <a:rPr lang="tr-TR" sz="1400" dirty="0" err="1" smtClean="0"/>
              <a:t>lüğü</a:t>
            </a:r>
            <a:endParaRPr lang="tr-TR" sz="1400" dirty="0" smtClean="0"/>
          </a:p>
          <a:p>
            <a:r>
              <a:rPr lang="tr-TR" sz="1400" dirty="0" smtClean="0"/>
              <a:t>Ø2016 Yılı TEOG İlçe 1.</a:t>
            </a:r>
            <a:r>
              <a:rPr lang="tr-TR" sz="1400" dirty="0" err="1" smtClean="0"/>
              <a:t>liği</a:t>
            </a:r>
            <a:r>
              <a:rPr lang="tr-TR" sz="1400" dirty="0" smtClean="0"/>
              <a:t> Ceren DENİZ</a:t>
            </a:r>
          </a:p>
          <a:p>
            <a:r>
              <a:rPr lang="tr-TR" sz="1400" dirty="0" smtClean="0"/>
              <a:t>Ø2017 Yılı TEOG İlçe 1.</a:t>
            </a:r>
            <a:r>
              <a:rPr lang="tr-TR" sz="1400" dirty="0" err="1" smtClean="0"/>
              <a:t>liği</a:t>
            </a:r>
            <a:r>
              <a:rPr lang="tr-TR" sz="1400" dirty="0" smtClean="0"/>
              <a:t> Büşra Fatma YALÇIN</a:t>
            </a:r>
          </a:p>
          <a:p>
            <a:r>
              <a:rPr lang="tr-TR" sz="1400" dirty="0" err="1" smtClean="0"/>
              <a:t>ØZümranur</a:t>
            </a:r>
            <a:r>
              <a:rPr lang="tr-TR" sz="1400" dirty="0" smtClean="0"/>
              <a:t> DEMİR 10 Kasım Atatürk Konulu Şiir Yarışması İlçe 3.</a:t>
            </a:r>
            <a:r>
              <a:rPr lang="tr-TR" sz="1400" dirty="0" err="1" smtClean="0"/>
              <a:t>lüğü</a:t>
            </a:r>
            <a:endParaRPr lang="tr-TR" sz="1400" dirty="0" smtClean="0"/>
          </a:p>
          <a:p>
            <a:r>
              <a:rPr lang="tr-TR" sz="1400" dirty="0" err="1" smtClean="0"/>
              <a:t>ØEla</a:t>
            </a:r>
            <a:r>
              <a:rPr lang="tr-TR" sz="1400" dirty="0" smtClean="0"/>
              <a:t> Emine CİNEK 24 Kasım Öğretmenler Günü Şiir Yarışması İlçe 3.</a:t>
            </a:r>
            <a:r>
              <a:rPr lang="tr-TR" sz="1400" dirty="0" err="1" smtClean="0"/>
              <a:t>lüğü</a:t>
            </a:r>
            <a:endParaRPr lang="tr-TR" sz="1400" dirty="0" smtClean="0"/>
          </a:p>
          <a:p>
            <a:r>
              <a:rPr lang="tr-TR" sz="1400" dirty="0" err="1" smtClean="0"/>
              <a:t>ØZümranur</a:t>
            </a:r>
            <a:r>
              <a:rPr lang="tr-TR" sz="1400" dirty="0" smtClean="0"/>
              <a:t> DEMİR </a:t>
            </a:r>
            <a:r>
              <a:rPr lang="tr-TR" sz="1400" dirty="0" err="1" smtClean="0"/>
              <a:t>DynEd</a:t>
            </a:r>
            <a:r>
              <a:rPr lang="tr-TR" sz="1400" dirty="0" smtClean="0"/>
              <a:t> Konuşturur İlçe 2.</a:t>
            </a:r>
            <a:r>
              <a:rPr lang="tr-TR" sz="1400" dirty="0" err="1" smtClean="0"/>
              <a:t>liği</a:t>
            </a:r>
            <a:endParaRPr lang="tr-TR" sz="1400" dirty="0"/>
          </a:p>
        </p:txBody>
      </p:sp>
    </p:spTree>
    <p:extLst>
      <p:ext uri="{BB962C8B-B14F-4D97-AF65-F5344CB8AC3E}">
        <p14:creationId xmlns:p14="http://schemas.microsoft.com/office/powerpoint/2010/main" xmlns="" val="3406443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ppt_046_cover.jpg"/>
          <p:cNvPicPr>
            <a:picLocks noChangeAspect="1"/>
          </p:cNvPicPr>
          <p:nvPr/>
        </p:nvPicPr>
        <p:blipFill>
          <a:blip r:embed="rId2" cstate="print"/>
          <a:stretch>
            <a:fillRect/>
          </a:stretch>
        </p:blipFill>
        <p:spPr>
          <a:xfrm>
            <a:off x="0" y="0"/>
            <a:ext cx="9144000" cy="6858000"/>
          </a:xfrm>
          <a:prstGeom prst="rect">
            <a:avLst/>
          </a:prstGeom>
          <a:effectLst>
            <a:glow rad="127000">
              <a:schemeClr val="accent1"/>
            </a:glow>
            <a:softEdge rad="0"/>
          </a:effectLst>
        </p:spPr>
      </p:pic>
      <p:sp>
        <p:nvSpPr>
          <p:cNvPr id="13" name="Text Box 6"/>
          <p:cNvSpPr txBox="1">
            <a:spLocks noChangeArrowheads="1"/>
          </p:cNvSpPr>
          <p:nvPr/>
        </p:nvSpPr>
        <p:spPr bwMode="auto">
          <a:xfrm>
            <a:off x="500880" y="2248618"/>
            <a:ext cx="8264770" cy="1107996"/>
          </a:xfrm>
          <a:prstGeom prst="rect">
            <a:avLst/>
          </a:prstGeom>
          <a:noFill/>
          <a:ln w="9525">
            <a:noFill/>
            <a:miter lim="800000"/>
            <a:headEnd/>
            <a:tailEnd/>
          </a:ln>
          <a:effectLst/>
        </p:spPr>
        <p:txBody>
          <a:bodyPr wrap="square">
            <a:spAutoFit/>
          </a:bodyPr>
          <a:lstStyle/>
          <a:p>
            <a:pPr algn="ctr" defTabSz="914400" fontAlgn="base">
              <a:spcAft>
                <a:spcPct val="0"/>
              </a:spcAft>
              <a:defRPr/>
            </a:pPr>
            <a:r>
              <a:rPr lang="tr-TR" sz="6600" b="1" dirty="0" smtClean="0">
                <a:ln>
                  <a:solidFill>
                    <a:srgbClr val="000000"/>
                  </a:solidFill>
                </a:ln>
                <a:solidFill>
                  <a:srgbClr val="FFC000"/>
                </a:solidFill>
                <a:latin typeface="Century Gothic" panose="020B0502020202020204" pitchFamily="34" charset="0"/>
              </a:rPr>
              <a:t> </a:t>
            </a:r>
            <a:endParaRPr lang="tr-TR" sz="6600" b="1" dirty="0">
              <a:ln>
                <a:solidFill>
                  <a:srgbClr val="000000"/>
                </a:solidFill>
              </a:ln>
              <a:solidFill>
                <a:srgbClr val="FFC000"/>
              </a:solidFill>
              <a:latin typeface="Century Gothic" panose="020B0502020202020204" pitchFamily="34" charset="0"/>
            </a:endParaRPr>
          </a:p>
        </p:txBody>
      </p:sp>
      <p:sp>
        <p:nvSpPr>
          <p:cNvPr id="14" name="Text Box 7"/>
          <p:cNvSpPr txBox="1">
            <a:spLocks noChangeArrowheads="1"/>
          </p:cNvSpPr>
          <p:nvPr/>
        </p:nvSpPr>
        <p:spPr bwMode="auto">
          <a:xfrm>
            <a:off x="2688470" y="519434"/>
            <a:ext cx="3566860" cy="1200329"/>
          </a:xfrm>
          <a:prstGeom prst="rect">
            <a:avLst/>
          </a:prstGeom>
          <a:noFill/>
          <a:ln w="9525">
            <a:noFill/>
            <a:miter lim="800000"/>
            <a:headEnd/>
            <a:tailEnd/>
          </a:ln>
          <a:effectLst/>
        </p:spPr>
        <p:txBody>
          <a:bodyPr wrap="square">
            <a:spAutoFit/>
          </a:bodyPr>
          <a:lstStyle/>
          <a:p>
            <a:pPr algn="ctr" defTabSz="914400" fontAlgn="base">
              <a:spcAft>
                <a:spcPct val="0"/>
              </a:spcAft>
              <a:defRPr/>
            </a:pPr>
            <a:r>
              <a:rPr lang="tr-TR" dirty="0">
                <a:ln>
                  <a:solidFill>
                    <a:srgbClr val="00B0F0"/>
                  </a:solidFill>
                </a:ln>
                <a:solidFill>
                  <a:srgbClr val="E7E6E6"/>
                </a:solidFill>
              </a:rPr>
              <a:t>T.C.</a:t>
            </a:r>
          </a:p>
          <a:p>
            <a:pPr algn="ctr" defTabSz="914400" fontAlgn="base">
              <a:spcAft>
                <a:spcPct val="0"/>
              </a:spcAft>
              <a:defRPr/>
            </a:pPr>
            <a:r>
              <a:rPr lang="tr-TR" dirty="0" smtClean="0">
                <a:ln>
                  <a:solidFill>
                    <a:srgbClr val="00B0F0"/>
                  </a:solidFill>
                </a:ln>
                <a:solidFill>
                  <a:srgbClr val="E7E6E6"/>
                </a:solidFill>
              </a:rPr>
              <a:t>PERŞEMBE KAYMAKAMLIĞI</a:t>
            </a:r>
            <a:endParaRPr lang="tr-TR" dirty="0">
              <a:ln>
                <a:solidFill>
                  <a:srgbClr val="00B0F0"/>
                </a:solidFill>
              </a:ln>
              <a:solidFill>
                <a:srgbClr val="E7E6E6"/>
              </a:solidFill>
            </a:endParaRPr>
          </a:p>
          <a:p>
            <a:pPr algn="ctr" defTabSz="914400" fontAlgn="base">
              <a:spcAft>
                <a:spcPct val="0"/>
              </a:spcAft>
              <a:defRPr/>
            </a:pPr>
            <a:r>
              <a:rPr lang="tr-TR" dirty="0" smtClean="0">
                <a:ln>
                  <a:solidFill>
                    <a:srgbClr val="00B0F0"/>
                  </a:solidFill>
                </a:ln>
                <a:solidFill>
                  <a:srgbClr val="E7E6E6"/>
                </a:solidFill>
              </a:rPr>
              <a:t>İLÇE </a:t>
            </a:r>
            <a:r>
              <a:rPr lang="tr-TR" dirty="0">
                <a:ln>
                  <a:solidFill>
                    <a:srgbClr val="00B0F0"/>
                  </a:solidFill>
                </a:ln>
                <a:solidFill>
                  <a:srgbClr val="E7E6E6"/>
                </a:solidFill>
              </a:rPr>
              <a:t>MİLLİ EĞİTİM </a:t>
            </a:r>
            <a:r>
              <a:rPr lang="tr-TR" dirty="0" smtClean="0">
                <a:ln>
                  <a:solidFill>
                    <a:srgbClr val="00B0F0"/>
                  </a:solidFill>
                </a:ln>
                <a:solidFill>
                  <a:srgbClr val="E7E6E6"/>
                </a:solidFill>
              </a:rPr>
              <a:t>MÜDÜRLÜĞÜ</a:t>
            </a:r>
          </a:p>
          <a:p>
            <a:pPr algn="ctr" defTabSz="914400" fontAlgn="base">
              <a:spcAft>
                <a:spcPct val="0"/>
              </a:spcAft>
              <a:defRPr/>
            </a:pPr>
            <a:r>
              <a:rPr lang="tr-TR" dirty="0" smtClean="0">
                <a:ln>
                  <a:solidFill>
                    <a:srgbClr val="00B0F0"/>
                  </a:solidFill>
                </a:ln>
                <a:solidFill>
                  <a:srgbClr val="E7E6E6"/>
                </a:solidFill>
              </a:rPr>
              <a:t>ÇAKA ÇAYTEPE ORTAOKULU</a:t>
            </a:r>
            <a:endParaRPr lang="en-US" dirty="0">
              <a:ln>
                <a:solidFill>
                  <a:srgbClr val="00B0F0"/>
                </a:solidFill>
              </a:ln>
              <a:solidFill>
                <a:srgbClr val="E7E6E6"/>
              </a:solidFill>
            </a:endParaRPr>
          </a:p>
        </p:txBody>
      </p:sp>
      <p:pic>
        <p:nvPicPr>
          <p:cNvPr id="9" name="Picture 2" descr="C:\Users\BIMOSMAN\Desktop\Untitled-1 cop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3887" y="493932"/>
            <a:ext cx="1002463" cy="99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Resim 7">
            <a:extLst>
              <a:ext uri="{FF2B5EF4-FFF2-40B4-BE49-F238E27FC236}">
                <a16:creationId xmlns:a16="http://schemas.microsoft.com/office/drawing/2014/main" xmlns="" id="{D6E815D2-CE48-4171-A3DA-7200CE3D300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7696" y="519434"/>
            <a:ext cx="936104" cy="939861"/>
          </a:xfrm>
          <a:prstGeom prst="ellipse">
            <a:avLst/>
          </a:prstGeom>
          <a:ln w="63500" cap="rnd">
            <a:noFill/>
          </a:ln>
          <a:effectLst>
            <a:glow rad="101600">
              <a:schemeClr val="tx1">
                <a:alpha val="24000"/>
              </a:schemeClr>
            </a:glow>
            <a:outerShdw blurRad="381000" dist="292100" dir="5400000" sx="-80000" sy="-18000" rotWithShape="0">
              <a:schemeClr val="tx1">
                <a:alpha val="22000"/>
              </a:schemeClr>
            </a:outerShdw>
          </a:effectLst>
          <a:scene3d>
            <a:camera prst="orthographicFront"/>
            <a:lightRig rig="contrasting" dir="t">
              <a:rot lat="0" lon="0" rev="3000000"/>
            </a:lightRig>
          </a:scene3d>
          <a:sp3d contourW="7620">
            <a:bevelT w="95250" h="31750"/>
            <a:contourClr>
              <a:srgbClr val="333333"/>
            </a:contourClr>
          </a:sp3d>
        </p:spPr>
      </p:pic>
      <p:sp>
        <p:nvSpPr>
          <p:cNvPr id="10" name="Text Box 10">
            <a:extLst>
              <a:ext uri="{FF2B5EF4-FFF2-40B4-BE49-F238E27FC236}">
                <a16:creationId xmlns:a16="http://schemas.microsoft.com/office/drawing/2014/main" xmlns="" id="{822DA473-8DF1-4339-A685-15C807A104A1}"/>
              </a:ext>
            </a:extLst>
          </p:cNvPr>
          <p:cNvSpPr txBox="1">
            <a:spLocks noChangeArrowheads="1"/>
          </p:cNvSpPr>
          <p:nvPr/>
        </p:nvSpPr>
        <p:spPr bwMode="auto">
          <a:xfrm>
            <a:off x="36514" y="5076773"/>
            <a:ext cx="9142350" cy="706892"/>
          </a:xfrm>
          <a:prstGeom prst="rect">
            <a:avLst/>
          </a:prstGeom>
          <a:noFill/>
          <a:ln>
            <a:noFill/>
          </a:ln>
          <a:effectLst>
            <a:outerShdw dist="35921" dir="2700000" algn="ctr" rotWithShape="0">
              <a:sysClr val="window" lastClr="FFFFFF">
                <a:alpha val="50000"/>
              </a:sysClr>
            </a:outerShdw>
          </a:effectLst>
        </p:spPr>
        <p:txBody>
          <a:bodyPr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marL="0" marR="0" lvl="0" indent="0" algn="ctr" defTabSz="904875"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uLnTx/>
                <a:uFillTx/>
                <a:latin typeface="Arial Black" pitchFamily="34" charset="0"/>
              </a:rPr>
              <a:t>ARZ EDERİM</a:t>
            </a:r>
          </a:p>
        </p:txBody>
      </p:sp>
      <p:sp>
        <p:nvSpPr>
          <p:cNvPr id="50178" name="AutoShape 2" descr="blob:https://web.whatsapp.com/0b5174cf-1454-4692-8282-596946b74f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0" name="AutoShape 4" descr="blob:https://web.whatsapp.com/0b5174cf-1454-4692-8282-596946b74f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0182" name="AutoShape 6" descr="blob:https://web.whatsapp.com/0b5174cf-1454-4692-8282-596946b74f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0183" name="Picture 7" descr="C:\Users\19_eyll\Desktop\0b5174cf-1454-4692-8282-596946b74f89.jpg"/>
          <p:cNvPicPr>
            <a:picLocks noChangeAspect="1" noChangeArrowheads="1"/>
          </p:cNvPicPr>
          <p:nvPr/>
        </p:nvPicPr>
        <p:blipFill>
          <a:blip r:embed="rId5"/>
          <a:srcRect/>
          <a:stretch>
            <a:fillRect/>
          </a:stretch>
        </p:blipFill>
        <p:spPr bwMode="auto">
          <a:xfrm>
            <a:off x="1569492" y="1760561"/>
            <a:ext cx="6127845" cy="3002507"/>
          </a:xfrm>
          <a:prstGeom prst="rect">
            <a:avLst/>
          </a:prstGeom>
          <a:noFill/>
        </p:spPr>
      </p:pic>
    </p:spTree>
    <p:extLst>
      <p:ext uri="{BB962C8B-B14F-4D97-AF65-F5344CB8AC3E}">
        <p14:creationId xmlns:p14="http://schemas.microsoft.com/office/powerpoint/2010/main" xmlns="" val="408927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xmlns="" id="{09AA0DCD-5FCB-4616-8D76-A41A82BB3689}"/>
              </a:ext>
            </a:extLst>
          </p:cNvPr>
          <p:cNvSpPr>
            <a:spLocks noChangeArrowheads="1"/>
          </p:cNvSpPr>
          <p:nvPr/>
        </p:nvSpPr>
        <p:spPr bwMode="auto">
          <a:xfrm>
            <a:off x="0" y="1165469"/>
            <a:ext cx="2692232" cy="623616"/>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p>
            <a:pPr algn="just" defTabSz="895555" eaLnBrk="1" fontAlgn="auto" hangingPunct="1">
              <a:spcBef>
                <a:spcPts val="0"/>
              </a:spcBef>
              <a:spcAft>
                <a:spcPts val="0"/>
              </a:spcAft>
              <a:defRPr/>
            </a:pPr>
            <a:endParaRPr lang="tr-TR" sz="1400" dirty="0">
              <a:solidFill>
                <a:schemeClr val="tx1"/>
              </a:solidFill>
              <a:latin typeface="Arial" pitchFamily="34" charset="0"/>
              <a:cs typeface="Arial" pitchFamily="34" charset="0"/>
            </a:endParaRPr>
          </a:p>
        </p:txBody>
      </p:sp>
      <p:sp>
        <p:nvSpPr>
          <p:cNvPr id="32" name="Rectangle 3">
            <a:extLst>
              <a:ext uri="{FF2B5EF4-FFF2-40B4-BE49-F238E27FC236}">
                <a16:creationId xmlns:a16="http://schemas.microsoft.com/office/drawing/2014/main" xmlns="" id="{2446DFA7-3A19-4E6D-BE04-28FF87D489CB}"/>
              </a:ext>
            </a:extLst>
          </p:cNvPr>
          <p:cNvSpPr>
            <a:spLocks noChangeArrowheads="1"/>
          </p:cNvSpPr>
          <p:nvPr/>
        </p:nvSpPr>
        <p:spPr bwMode="auto">
          <a:xfrm>
            <a:off x="6541215" y="1183074"/>
            <a:ext cx="2305051" cy="554437"/>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p>
            <a:pPr algn="just" defTabSz="895555" eaLnBrk="1" fontAlgn="auto" hangingPunct="1">
              <a:spcBef>
                <a:spcPts val="0"/>
              </a:spcBef>
              <a:spcAft>
                <a:spcPts val="0"/>
              </a:spcAft>
              <a:tabLst>
                <a:tab pos="2840637" algn="l"/>
              </a:tabLst>
              <a:defRPr/>
            </a:pPr>
            <a:endParaRPr lang="tr-TR" sz="15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33" name="123 Resim" descr="k1.jpg">
            <a:extLst>
              <a:ext uri="{FF2B5EF4-FFF2-40B4-BE49-F238E27FC236}">
                <a16:creationId xmlns:a16="http://schemas.microsoft.com/office/drawing/2014/main" xmlns="" id="{28D61A8B-862D-41E3-B712-0BD4488D792C}"/>
              </a:ext>
            </a:extLst>
          </p:cNvPr>
          <p:cNvPicPr>
            <a:picLocks noChangeAspect="1"/>
          </p:cNvPicPr>
          <p:nvPr/>
        </p:nvPicPr>
        <p:blipFill>
          <a:blip r:embed="rId2" cstate="print"/>
          <a:stretch>
            <a:fillRect/>
          </a:stretch>
        </p:blipFill>
        <p:spPr>
          <a:xfrm>
            <a:off x="114751" y="4639550"/>
            <a:ext cx="1680000" cy="1260000"/>
          </a:xfrm>
          <a:prstGeom prst="round2DiagRect">
            <a:avLst>
              <a:gd name="adj1" fmla="val 0"/>
              <a:gd name="adj2" fmla="val 30345"/>
            </a:avLst>
          </a:prstGeom>
          <a:ln w="50800" cap="sq">
            <a:solidFill>
              <a:srgbClr val="FFFFFF"/>
            </a:solidFill>
            <a:miter lim="800000"/>
          </a:ln>
          <a:effectLst>
            <a:outerShdw blurRad="254000" algn="tl" rotWithShape="0">
              <a:srgbClr val="000000">
                <a:alpha val="43000"/>
              </a:srgbClr>
            </a:outerShdw>
          </a:effectLst>
        </p:spPr>
      </p:pic>
      <p:pic>
        <p:nvPicPr>
          <p:cNvPr id="34" name="Picture 2" descr="C:\Users\Ozel Buro\Desktop\sunuuuuuu\foto\k4.jpg">
            <a:extLst>
              <a:ext uri="{FF2B5EF4-FFF2-40B4-BE49-F238E27FC236}">
                <a16:creationId xmlns:a16="http://schemas.microsoft.com/office/drawing/2014/main" xmlns="" id="{B4D8E2E7-F1A8-447D-85D7-1F5FF463C49E}"/>
              </a:ext>
            </a:extLst>
          </p:cNvPr>
          <p:cNvPicPr>
            <a:picLocks noChangeAspect="1" noChangeArrowheads="1"/>
          </p:cNvPicPr>
          <p:nvPr/>
        </p:nvPicPr>
        <p:blipFill>
          <a:blip r:embed="rId3" cstate="print"/>
          <a:srcRect/>
          <a:stretch>
            <a:fillRect/>
          </a:stretch>
        </p:blipFill>
        <p:spPr bwMode="auto">
          <a:xfrm>
            <a:off x="7166266" y="1918982"/>
            <a:ext cx="1680000" cy="1260000"/>
          </a:xfrm>
          <a:prstGeom prst="round2DiagRect">
            <a:avLst>
              <a:gd name="adj1" fmla="val 19006"/>
              <a:gd name="adj2" fmla="val 0"/>
            </a:avLst>
          </a:prstGeom>
          <a:ln w="50800" cap="sq">
            <a:solidFill>
              <a:srgbClr val="FFFFFF"/>
            </a:solidFill>
            <a:miter lim="800000"/>
          </a:ln>
          <a:effectLst>
            <a:outerShdw blurRad="254000" algn="tl" rotWithShape="0">
              <a:srgbClr val="000000">
                <a:alpha val="43000"/>
              </a:srgbClr>
            </a:outerShdw>
          </a:effectLst>
        </p:spPr>
      </p:pic>
      <p:pic>
        <p:nvPicPr>
          <p:cNvPr id="35" name="124 Resim" descr="k2.jpg">
            <a:extLst>
              <a:ext uri="{FF2B5EF4-FFF2-40B4-BE49-F238E27FC236}">
                <a16:creationId xmlns:a16="http://schemas.microsoft.com/office/drawing/2014/main" xmlns="" id="{69733F31-9CCF-4C26-AAD1-EB156F9BBCD9}"/>
              </a:ext>
            </a:extLst>
          </p:cNvPr>
          <p:cNvPicPr>
            <a:picLocks noChangeAspect="1"/>
          </p:cNvPicPr>
          <p:nvPr/>
        </p:nvPicPr>
        <p:blipFill>
          <a:blip r:embed="rId4" cstate="print"/>
          <a:stretch>
            <a:fillRect/>
          </a:stretch>
        </p:blipFill>
        <p:spPr>
          <a:xfrm>
            <a:off x="114751" y="1918982"/>
            <a:ext cx="1680000" cy="1260000"/>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pic>
        <p:nvPicPr>
          <p:cNvPr id="36" name="Resim 35">
            <a:extLst>
              <a:ext uri="{FF2B5EF4-FFF2-40B4-BE49-F238E27FC236}">
                <a16:creationId xmlns:a16="http://schemas.microsoft.com/office/drawing/2014/main" xmlns="" id="{752A20EC-F630-4DA6-A3CD-6D107C089368}"/>
              </a:ext>
            </a:extLst>
          </p:cNvPr>
          <p:cNvPicPr>
            <a:picLocks noChangeAspect="1"/>
          </p:cNvPicPr>
          <p:nvPr/>
        </p:nvPicPr>
        <p:blipFill>
          <a:blip r:embed="rId5" cstate="print"/>
          <a:stretch>
            <a:fillRect/>
          </a:stretch>
        </p:blipFill>
        <p:spPr>
          <a:xfrm>
            <a:off x="7007292" y="4639550"/>
            <a:ext cx="1838974" cy="1296144"/>
          </a:xfrm>
          <a:prstGeom prst="round2DiagRect">
            <a:avLst>
              <a:gd name="adj1" fmla="val 0"/>
              <a:gd name="adj2" fmla="val 25072"/>
            </a:avLst>
          </a:prstGeom>
          <a:ln w="38100" cap="sq">
            <a:solidFill>
              <a:srgbClr val="FFFFFF"/>
            </a:solidFill>
            <a:miter lim="800000"/>
          </a:ln>
          <a:effectLst>
            <a:outerShdw blurRad="254000" algn="tl" rotWithShape="0">
              <a:srgbClr val="000000">
                <a:alpha val="43000"/>
              </a:srgbClr>
            </a:outerShdw>
          </a:effectLst>
        </p:spPr>
      </p:pic>
      <p:sp>
        <p:nvSpPr>
          <p:cNvPr id="38" name="Rectangle 3">
            <a:extLst>
              <a:ext uri="{FF2B5EF4-FFF2-40B4-BE49-F238E27FC236}">
                <a16:creationId xmlns:a16="http://schemas.microsoft.com/office/drawing/2014/main" xmlns="" id="{CD2122A7-E15A-41EB-B9A8-CCB3291720EB}"/>
              </a:ext>
            </a:extLst>
          </p:cNvPr>
          <p:cNvSpPr>
            <a:spLocks noChangeArrowheads="1"/>
          </p:cNvSpPr>
          <p:nvPr/>
        </p:nvSpPr>
        <p:spPr bwMode="auto">
          <a:xfrm>
            <a:off x="2062829" y="4574544"/>
            <a:ext cx="4851806" cy="1857388"/>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tabLst>
                <a:tab pos="2840038" algn="l"/>
              </a:tabLst>
              <a:defRPr>
                <a:solidFill>
                  <a:schemeClr val="tx1"/>
                </a:solidFill>
                <a:latin typeface="Calibri" pitchFamily="34" charset="0"/>
              </a:defRPr>
            </a:lvl1pPr>
            <a:lvl2pPr marL="742950" indent="-285750" defTabSz="895350" eaLnBrk="0" hangingPunct="0">
              <a:tabLst>
                <a:tab pos="2840038" algn="l"/>
              </a:tabLst>
              <a:defRPr>
                <a:solidFill>
                  <a:schemeClr val="tx1"/>
                </a:solidFill>
                <a:latin typeface="Calibri" pitchFamily="34" charset="0"/>
              </a:defRPr>
            </a:lvl2pPr>
            <a:lvl3pPr marL="1143000" indent="-228600" defTabSz="895350" eaLnBrk="0" hangingPunct="0">
              <a:tabLst>
                <a:tab pos="2840038" algn="l"/>
              </a:tabLst>
              <a:defRPr>
                <a:solidFill>
                  <a:schemeClr val="tx1"/>
                </a:solidFill>
                <a:latin typeface="Calibri" pitchFamily="34" charset="0"/>
              </a:defRPr>
            </a:lvl3pPr>
            <a:lvl4pPr marL="1600200" indent="-228600" defTabSz="895350" eaLnBrk="0" hangingPunct="0">
              <a:tabLst>
                <a:tab pos="2840038" algn="l"/>
              </a:tabLst>
              <a:defRPr>
                <a:solidFill>
                  <a:schemeClr val="tx1"/>
                </a:solidFill>
                <a:latin typeface="Calibri" pitchFamily="34" charset="0"/>
              </a:defRPr>
            </a:lvl4pPr>
            <a:lvl5pPr marL="2057400" indent="-228600" defTabSz="895350" eaLnBrk="0" hangingPunct="0">
              <a:tabLst>
                <a:tab pos="2840038" algn="l"/>
              </a:tabLst>
              <a:defRPr>
                <a:solidFill>
                  <a:schemeClr val="tx1"/>
                </a:solidFill>
                <a:latin typeface="Calibri" pitchFamily="34" charset="0"/>
              </a:defRPr>
            </a:lvl5pPr>
            <a:lvl6pPr marL="2514600" indent="-228600" defTabSz="895350" eaLnBrk="0" fontAlgn="base" hangingPunct="0">
              <a:spcBef>
                <a:spcPct val="0"/>
              </a:spcBef>
              <a:spcAft>
                <a:spcPct val="0"/>
              </a:spcAft>
              <a:tabLst>
                <a:tab pos="2840038" algn="l"/>
              </a:tabLst>
              <a:defRPr>
                <a:solidFill>
                  <a:schemeClr val="tx1"/>
                </a:solidFill>
                <a:latin typeface="Calibri" pitchFamily="34" charset="0"/>
              </a:defRPr>
            </a:lvl6pPr>
            <a:lvl7pPr marL="2971800" indent="-228600" defTabSz="895350" eaLnBrk="0" fontAlgn="base" hangingPunct="0">
              <a:spcBef>
                <a:spcPct val="0"/>
              </a:spcBef>
              <a:spcAft>
                <a:spcPct val="0"/>
              </a:spcAft>
              <a:tabLst>
                <a:tab pos="2840038" algn="l"/>
              </a:tabLst>
              <a:defRPr>
                <a:solidFill>
                  <a:schemeClr val="tx1"/>
                </a:solidFill>
                <a:latin typeface="Calibri" pitchFamily="34" charset="0"/>
              </a:defRPr>
            </a:lvl7pPr>
            <a:lvl8pPr marL="3429000" indent="-228600" defTabSz="895350" eaLnBrk="0" fontAlgn="base" hangingPunct="0">
              <a:spcBef>
                <a:spcPct val="0"/>
              </a:spcBef>
              <a:spcAft>
                <a:spcPct val="0"/>
              </a:spcAft>
              <a:tabLst>
                <a:tab pos="2840038" algn="l"/>
              </a:tabLst>
              <a:defRPr>
                <a:solidFill>
                  <a:schemeClr val="tx1"/>
                </a:solidFill>
                <a:latin typeface="Calibri" pitchFamily="34" charset="0"/>
              </a:defRPr>
            </a:lvl8pPr>
            <a:lvl9pPr marL="3886200" indent="-228600" defTabSz="895350" eaLnBrk="0" fontAlgn="base" hangingPunct="0">
              <a:spcBef>
                <a:spcPct val="0"/>
              </a:spcBef>
              <a:spcAft>
                <a:spcPct val="0"/>
              </a:spcAft>
              <a:tabLst>
                <a:tab pos="2840038" algn="l"/>
              </a:tabLst>
              <a:defRPr>
                <a:solidFill>
                  <a:schemeClr val="tx1"/>
                </a:solidFill>
                <a:latin typeface="Calibri" pitchFamily="34" charset="0"/>
              </a:defRPr>
            </a:lvl9pPr>
          </a:lstStyle>
          <a:p>
            <a:pPr algn="ctr" eaLnBrk="1" hangingPunct="1">
              <a:defRPr/>
            </a:pPr>
            <a:r>
              <a:rPr lang="tr-TR" sz="2400" b="1" dirty="0" smtClean="0">
                <a:effectLst>
                  <a:outerShdw blurRad="38100" dist="38100" dir="2700000" algn="tl">
                    <a:srgbClr val="1F497D"/>
                  </a:outerShdw>
                </a:effectLst>
                <a:latin typeface="Arial" charset="0"/>
                <a:cs typeface="Arial" charset="0"/>
              </a:rPr>
              <a:t>Vizyonumuz:  </a:t>
            </a:r>
            <a:endParaRPr lang="tr-TR" sz="2400" b="1" dirty="0">
              <a:effectLst>
                <a:outerShdw blurRad="38100" dist="38100" dir="2700000" algn="tl">
                  <a:srgbClr val="1F497D"/>
                </a:outerShdw>
              </a:effectLst>
              <a:latin typeface="Arial" charset="0"/>
              <a:cs typeface="Arial" charset="0"/>
            </a:endParaRPr>
          </a:p>
          <a:p>
            <a:pPr algn="just" eaLnBrk="1" hangingPunct="1">
              <a:defRPr/>
            </a:pPr>
            <a:r>
              <a:rPr lang="tr-TR" dirty="0" smtClean="0"/>
              <a:t>Var olanı öğrenen değil, düşünmek için aklı eğiten, üreten, okuyan bir nesil...</a:t>
            </a:r>
            <a:endParaRPr lang="tr-TR" sz="1500" b="1" dirty="0">
              <a:effectLst>
                <a:outerShdw blurRad="38100" dist="38100" dir="2700000" algn="tl">
                  <a:srgbClr val="1F497D"/>
                </a:outerShdw>
              </a:effectLst>
              <a:latin typeface="Arial" charset="0"/>
              <a:cs typeface="Arial" charset="0"/>
            </a:endParaRPr>
          </a:p>
        </p:txBody>
      </p:sp>
      <p:sp>
        <p:nvSpPr>
          <p:cNvPr id="15" name="Rectangle 3">
            <a:extLst>
              <a:ext uri="{FF2B5EF4-FFF2-40B4-BE49-F238E27FC236}">
                <a16:creationId xmlns:a16="http://schemas.microsoft.com/office/drawing/2014/main" xmlns="" id="{34DCA776-303C-426A-8A36-E9B171489A22}"/>
              </a:ext>
            </a:extLst>
          </p:cNvPr>
          <p:cNvSpPr>
            <a:spLocks noChangeArrowheads="1"/>
          </p:cNvSpPr>
          <p:nvPr/>
        </p:nvSpPr>
        <p:spPr bwMode="auto">
          <a:xfrm>
            <a:off x="1906896" y="1910593"/>
            <a:ext cx="5259370" cy="1763349"/>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defRPr>
                <a:solidFill>
                  <a:schemeClr val="tx1"/>
                </a:solidFill>
                <a:latin typeface="Calibri" pitchFamily="34" charset="0"/>
              </a:defRPr>
            </a:lvl1pPr>
            <a:lvl2pPr marL="742950" indent="-285750" defTabSz="895350" eaLnBrk="0" hangingPunct="0">
              <a:defRPr>
                <a:solidFill>
                  <a:schemeClr val="tx1"/>
                </a:solidFill>
                <a:latin typeface="Calibri" pitchFamily="34" charset="0"/>
              </a:defRPr>
            </a:lvl2pPr>
            <a:lvl3pPr marL="1143000" indent="-228600" defTabSz="895350" eaLnBrk="0" hangingPunct="0">
              <a:defRPr>
                <a:solidFill>
                  <a:schemeClr val="tx1"/>
                </a:solidFill>
                <a:latin typeface="Calibri" pitchFamily="34" charset="0"/>
              </a:defRPr>
            </a:lvl3pPr>
            <a:lvl4pPr marL="1600200" indent="-228600" defTabSz="895350" eaLnBrk="0" hangingPunct="0">
              <a:defRPr>
                <a:solidFill>
                  <a:schemeClr val="tx1"/>
                </a:solidFill>
                <a:latin typeface="Calibri" pitchFamily="34" charset="0"/>
              </a:defRPr>
            </a:lvl4pPr>
            <a:lvl5pPr marL="2057400" indent="-228600" defTabSz="895350" eaLnBrk="0" hangingPunct="0">
              <a:defRPr>
                <a:solidFill>
                  <a:schemeClr val="tx1"/>
                </a:solidFill>
                <a:latin typeface="Calibri" pitchFamily="34" charset="0"/>
              </a:defRPr>
            </a:lvl5pPr>
            <a:lvl6pPr marL="2514600" indent="-228600" defTabSz="895350" eaLnBrk="0" fontAlgn="base" hangingPunct="0">
              <a:spcBef>
                <a:spcPct val="0"/>
              </a:spcBef>
              <a:spcAft>
                <a:spcPct val="0"/>
              </a:spcAft>
              <a:defRPr>
                <a:solidFill>
                  <a:schemeClr val="tx1"/>
                </a:solidFill>
                <a:latin typeface="Calibri" pitchFamily="34" charset="0"/>
              </a:defRPr>
            </a:lvl6pPr>
            <a:lvl7pPr marL="2971800" indent="-228600" defTabSz="895350" eaLnBrk="0" fontAlgn="base" hangingPunct="0">
              <a:spcBef>
                <a:spcPct val="0"/>
              </a:spcBef>
              <a:spcAft>
                <a:spcPct val="0"/>
              </a:spcAft>
              <a:defRPr>
                <a:solidFill>
                  <a:schemeClr val="tx1"/>
                </a:solidFill>
                <a:latin typeface="Calibri" pitchFamily="34" charset="0"/>
              </a:defRPr>
            </a:lvl7pPr>
            <a:lvl8pPr marL="3429000" indent="-228600" defTabSz="895350" eaLnBrk="0" fontAlgn="base" hangingPunct="0">
              <a:spcBef>
                <a:spcPct val="0"/>
              </a:spcBef>
              <a:spcAft>
                <a:spcPct val="0"/>
              </a:spcAft>
              <a:defRPr>
                <a:solidFill>
                  <a:schemeClr val="tx1"/>
                </a:solidFill>
                <a:latin typeface="Calibri" pitchFamily="34" charset="0"/>
              </a:defRPr>
            </a:lvl8pPr>
            <a:lvl9pPr marL="3886200" indent="-228600" defTabSz="89535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tr-TR" sz="2400" b="1" dirty="0" smtClean="0">
                <a:effectLst>
                  <a:outerShdw blurRad="38100" dist="38100" dir="2700000" algn="tl">
                    <a:srgbClr val="1F497D"/>
                  </a:outerShdw>
                </a:effectLst>
                <a:latin typeface="Arial" charset="0"/>
                <a:cs typeface="Arial" charset="0"/>
              </a:rPr>
              <a:t>Misyonumuz:</a:t>
            </a:r>
            <a:endParaRPr lang="tr-TR" sz="2400" b="1" dirty="0">
              <a:effectLst>
                <a:outerShdw blurRad="38100" dist="38100" dir="2700000" algn="tl">
                  <a:srgbClr val="1F497D"/>
                </a:outerShdw>
              </a:effectLst>
              <a:latin typeface="Arial" charset="0"/>
              <a:cs typeface="Arial" charset="0"/>
            </a:endParaRPr>
          </a:p>
          <a:p>
            <a:pPr eaLnBrk="1" hangingPunct="1">
              <a:defRPr/>
            </a:pPr>
            <a:r>
              <a:rPr lang="tr-TR" dirty="0" smtClean="0"/>
              <a:t> İnsana değer veren, adil, açık fikirli, araştıran, sorgulayan, çözüm odaklı, işbirliğine yatkın, milli kültür ile demokrasinin evrensel değerlerini içselleştirmiş, iletişime ve paylaşıma açık, sanat duyarlılığı ve becerisi gelişmiş, öz güvenli, yenilikçi, barışçı, sorumluluk bilinci yüksek,sağlıklı, mutlu, bütün bireylerini kapsayan ve yetişmelerini öncelik gören imkan ve ortamlar sağlamaktır.</a:t>
            </a:r>
            <a:r>
              <a:rPr lang="tr-TR" sz="1500" b="1" dirty="0">
                <a:effectLst>
                  <a:outerShdw blurRad="38100" dist="38100" dir="2700000" algn="tl">
                    <a:srgbClr val="1F497D"/>
                  </a:outerShdw>
                </a:effectLst>
                <a:latin typeface="Arial" charset="0"/>
                <a:cs typeface="Arial" charset="0"/>
              </a:rPr>
              <a:t>	       	</a:t>
            </a:r>
          </a:p>
        </p:txBody>
      </p:sp>
      <p:pic>
        <p:nvPicPr>
          <p:cNvPr id="14" name="Resim 13">
            <a:extLst>
              <a:ext uri="{FF2B5EF4-FFF2-40B4-BE49-F238E27FC236}">
                <a16:creationId xmlns:a16="http://schemas.microsoft.com/office/drawing/2014/main" xmlns="" id="{D6E815D2-CE48-4171-A3DA-7200CE3D3009}"/>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07896" y="0"/>
            <a:ext cx="936104" cy="939861"/>
          </a:xfrm>
          <a:prstGeom prst="ellipse">
            <a:avLst/>
          </a:prstGeom>
          <a:ln w="63500" cap="rnd">
            <a:noFill/>
          </a:ln>
          <a:effectLst>
            <a:glow rad="101600">
              <a:schemeClr val="tx1">
                <a:alpha val="24000"/>
              </a:schemeClr>
            </a:glow>
            <a:outerShdw blurRad="381000" dist="292100" dir="5400000" sx="-80000" sy="-18000" rotWithShape="0">
              <a:schemeClr val="tx1">
                <a:alpha val="22000"/>
              </a:schemeClr>
            </a:outerShdw>
          </a:effectLst>
          <a:scene3d>
            <a:camera prst="orthographicFront"/>
            <a:lightRig rig="contrasting" dir="t">
              <a:rot lat="0" lon="0" rev="3000000"/>
            </a:lightRig>
          </a:scene3d>
          <a:sp3d contourW="7620">
            <a:bevelT w="95250" h="31750"/>
            <a:contourClr>
              <a:srgbClr val="333333"/>
            </a:contourClr>
          </a:sp3d>
        </p:spPr>
      </p:pic>
      <p:sp>
        <p:nvSpPr>
          <p:cNvPr id="17" name="Dikdörtgen 1"/>
          <p:cNvSpPr/>
          <p:nvPr/>
        </p:nvSpPr>
        <p:spPr>
          <a:xfrm>
            <a:off x="1346116" y="271108"/>
            <a:ext cx="6947647" cy="461665"/>
          </a:xfrm>
          <a:prstGeom prst="rect">
            <a:avLst/>
          </a:prstGeom>
        </p:spPr>
        <p:txBody>
          <a:bodyPr wrap="square">
            <a:spAutoFit/>
          </a:bodyPr>
          <a:lstStyle/>
          <a:p>
            <a:pPr algn="ctr">
              <a:defRPr/>
            </a:pPr>
            <a:r>
              <a:rPr kumimoji="1" lang="tr-TR" sz="2400" dirty="0" smtClean="0">
                <a:ln w="0"/>
                <a:solidFill>
                  <a:schemeClr val="bg1"/>
                </a:solidFill>
                <a:effectLst>
                  <a:outerShdw blurRad="38100" dist="19050" dir="2700000" algn="tl" rotWithShape="0">
                    <a:schemeClr val="dk1">
                      <a:alpha val="40000"/>
                    </a:schemeClr>
                  </a:outerShdw>
                </a:effectLst>
                <a:latin typeface="Arial Black" pitchFamily="34" charset="0"/>
              </a:rPr>
              <a:t>MİSYONUMUZ-VİZYONUMUZ</a:t>
            </a:r>
            <a:r>
              <a:rPr kumimoji="1" lang="tr-TR" dirty="0" smtClean="0">
                <a:ln w="0"/>
                <a:effectLst>
                  <a:outerShdw blurRad="38100" dist="19050" dir="2700000" algn="tl" rotWithShape="0">
                    <a:schemeClr val="dk1">
                      <a:alpha val="40000"/>
                    </a:schemeClr>
                  </a:outerShdw>
                </a:effectLst>
                <a:latin typeface="Arial Black" pitchFamily="34" charset="0"/>
              </a:rPr>
              <a:t> </a:t>
            </a:r>
            <a:endParaRPr kumimoji="1" lang="tr-TR" dirty="0">
              <a:ln w="0"/>
              <a:effectLst>
                <a:outerShdw blurRad="38100" dist="19050" dir="2700000" algn="tl" rotWithShape="0">
                  <a:schemeClr val="dk1">
                    <a:alpha val="40000"/>
                  </a:schemeClr>
                </a:outerShdw>
              </a:effectLst>
              <a:latin typeface="Arial Black" pitchFamily="34" charset="0"/>
            </a:endParaRPr>
          </a:p>
        </p:txBody>
      </p:sp>
    </p:spTree>
    <p:extLst>
      <p:ext uri="{BB962C8B-B14F-4D97-AF65-F5344CB8AC3E}">
        <p14:creationId xmlns:p14="http://schemas.microsoft.com/office/powerpoint/2010/main" xmlns="" val="1179259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OKULUMUZUN TARİHÇESİ</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62500" lnSpcReduction="20000"/>
          </a:bodyPr>
          <a:lstStyle/>
          <a:p>
            <a:r>
              <a:rPr lang="tr-TR" dirty="0" smtClean="0"/>
              <a:t>Okulun </a:t>
            </a:r>
            <a:r>
              <a:rPr lang="tr-TR" dirty="0" smtClean="0"/>
              <a:t>Tarihçesi Çaka </a:t>
            </a:r>
            <a:r>
              <a:rPr lang="tr-TR" dirty="0" err="1" smtClean="0"/>
              <a:t>Çaytepe</a:t>
            </a:r>
            <a:r>
              <a:rPr lang="tr-TR" dirty="0" smtClean="0"/>
              <a:t> Lisesi: 1968 yılında Çaka Ortaokulu olarak kurulmuş(deniz kıyısı-Aziziye Köyü), 1978-79 öğretim yılında lise kısmı bu binada orta okul ile birleştirilerek Çaka </a:t>
            </a:r>
            <a:r>
              <a:rPr lang="tr-TR" dirty="0" err="1" smtClean="0"/>
              <a:t>Çaytepe</a:t>
            </a:r>
            <a:r>
              <a:rPr lang="tr-TR" dirty="0" smtClean="0"/>
              <a:t> Lisesi olarak eğitim öğretime açılmıştır.( </a:t>
            </a:r>
            <a:r>
              <a:rPr lang="tr-TR" dirty="0" err="1" smtClean="0"/>
              <a:t>Çaytepe</a:t>
            </a:r>
            <a:r>
              <a:rPr lang="tr-TR" dirty="0" smtClean="0"/>
              <a:t> Köyü sınırları içinde) (1968-1983 Çaka Ortaokulu, 1983-2006 Çaka </a:t>
            </a:r>
            <a:r>
              <a:rPr lang="tr-TR" dirty="0" err="1" smtClean="0"/>
              <a:t>Çaytepe</a:t>
            </a:r>
            <a:r>
              <a:rPr lang="tr-TR" dirty="0" smtClean="0"/>
              <a:t> Lisesi (Öğrenci azlığından kapanmıştır.) Çaka-</a:t>
            </a:r>
            <a:r>
              <a:rPr lang="tr-TR" dirty="0" err="1" smtClean="0"/>
              <a:t>Çaytepe</a:t>
            </a:r>
            <a:r>
              <a:rPr lang="tr-TR" dirty="0" smtClean="0"/>
              <a:t> İlköğretim Okulu: Okulumuz 4306 sayılı kanun gereğince çevredeki birleştirilmiş sınıflı okulların bir araya toplanması suretiyle 1997-1998 öğretim yılından itibaren Çaka </a:t>
            </a:r>
            <a:r>
              <a:rPr lang="tr-TR" dirty="0" err="1" smtClean="0"/>
              <a:t>Çaytepe</a:t>
            </a:r>
            <a:r>
              <a:rPr lang="tr-TR" dirty="0" smtClean="0"/>
              <a:t> Lisesi binasında lise ile ikili öğretim şeklinde (İlköğretim sabahçı-Lise Öğlenci) eğitim-öğretime açılmıştır. 2006- 2007 öğretim yılında Çaka </a:t>
            </a:r>
            <a:r>
              <a:rPr lang="tr-TR" dirty="0" err="1" smtClean="0"/>
              <a:t>Çaytepe</a:t>
            </a:r>
            <a:r>
              <a:rPr lang="tr-TR" dirty="0" smtClean="0"/>
              <a:t> Lisesi'nin öğretime kapalı oluşundan dolayı ilköğretim normal eğime geçmiştir. 11 Nisan 2012'de 6287 </a:t>
            </a:r>
            <a:r>
              <a:rPr lang="tr-TR" dirty="0" err="1" smtClean="0"/>
              <a:t>No'lu</a:t>
            </a:r>
            <a:r>
              <a:rPr lang="tr-TR" dirty="0" smtClean="0"/>
              <a:t> bu kanun, Resmi Gazete'de yayımlanarak yürürlüğe girdi. Bu kanunun yürürlüğe girmesiyle Çaka-</a:t>
            </a:r>
            <a:r>
              <a:rPr lang="tr-TR" dirty="0" err="1" smtClean="0"/>
              <a:t>Çaytepe</a:t>
            </a:r>
            <a:r>
              <a:rPr lang="tr-TR" dirty="0" smtClean="0"/>
              <a:t> İlkokulu ve Ortaokulu olmak üzere 2012-2013 Eğitim-Öğretim yılından itibaren iki kurum bir binada eğitim öğretime devam etmektedir. 2014- 2015 Eğitim-Öğretim yılından itibaren de okulumuz dönüşüme uğrayarak "ortaokul" olmuştur. Taşıma merkezi olan okulumuza yakın çevredeki 6 mahalleden öğrenci gelmektedir.</a:t>
            </a:r>
          </a:p>
          <a:p>
            <a:r>
              <a:rPr lang="tr-TR" dirty="0" smtClean="0"/>
              <a:t>Bu köyler; Kurtuluş, Aziziye, </a:t>
            </a:r>
            <a:r>
              <a:rPr lang="tr-TR" dirty="0" err="1" smtClean="0"/>
              <a:t>Çaytepe</a:t>
            </a:r>
            <a:r>
              <a:rPr lang="tr-TR" dirty="0" smtClean="0"/>
              <a:t>, Boğazcık, Kovanlı ve Okçulu mahalleleridir.</a:t>
            </a:r>
          </a:p>
          <a:p>
            <a:r>
              <a:rPr lang="tr-TR" dirty="0" smtClean="0"/>
              <a:t>2023-2024 öğretim </a:t>
            </a:r>
            <a:r>
              <a:rPr lang="tr-TR" dirty="0" smtClean="0"/>
              <a:t>yılı itibariye </a:t>
            </a:r>
            <a:r>
              <a:rPr lang="tr-TR" dirty="0" smtClean="0"/>
              <a:t>33 </a:t>
            </a:r>
            <a:r>
              <a:rPr lang="tr-TR" dirty="0" smtClean="0"/>
              <a:t>öğrenci, </a:t>
            </a:r>
            <a:r>
              <a:rPr lang="tr-TR" dirty="0" smtClean="0"/>
              <a:t>2 idareci ve 8 öğretmen ve 2 geçici işçi </a:t>
            </a:r>
            <a:r>
              <a:rPr lang="tr-TR" dirty="0" smtClean="0"/>
              <a:t>görev yapmaktadır.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flipV="1">
            <a:off x="746620" y="6857999"/>
            <a:ext cx="6104556" cy="45719"/>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Tablo 12"/>
          <p:cNvGraphicFramePr>
            <a:graphicFrameLocks noGrp="1"/>
          </p:cNvGraphicFramePr>
          <p:nvPr>
            <p:extLst>
              <p:ext uri="{D42A27DB-BD31-4B8C-83A1-F6EECF244321}">
                <p14:modId xmlns:p14="http://schemas.microsoft.com/office/powerpoint/2010/main" xmlns="" val="1489838324"/>
              </p:ext>
            </p:extLst>
          </p:nvPr>
        </p:nvGraphicFramePr>
        <p:xfrm>
          <a:off x="421501" y="5216588"/>
          <a:ext cx="7984267" cy="1141030"/>
        </p:xfrm>
        <a:graphic>
          <a:graphicData uri="http://schemas.openxmlformats.org/drawingml/2006/table">
            <a:tbl>
              <a:tblPr/>
              <a:tblGrid>
                <a:gridCol w="1996066">
                  <a:extLst>
                    <a:ext uri="{9D8B030D-6E8A-4147-A177-3AD203B41FA5}">
                      <a16:colId xmlns:a16="http://schemas.microsoft.com/office/drawing/2014/main" xmlns="" val="20005"/>
                    </a:ext>
                  </a:extLst>
                </a:gridCol>
                <a:gridCol w="2467942">
                  <a:extLst>
                    <a:ext uri="{9D8B030D-6E8A-4147-A177-3AD203B41FA5}">
                      <a16:colId xmlns:a16="http://schemas.microsoft.com/office/drawing/2014/main" xmlns="" val="20006"/>
                    </a:ext>
                  </a:extLst>
                </a:gridCol>
                <a:gridCol w="3520259">
                  <a:extLst>
                    <a:ext uri="{9D8B030D-6E8A-4147-A177-3AD203B41FA5}">
                      <a16:colId xmlns:a16="http://schemas.microsoft.com/office/drawing/2014/main" xmlns="" val="20007"/>
                    </a:ext>
                  </a:extLst>
                </a:gridCol>
              </a:tblGrid>
              <a:tr h="242886">
                <a:tc gridSpan="3">
                  <a:txBody>
                    <a:bodyPr/>
                    <a:lstStyle/>
                    <a:p>
                      <a:pPr algn="ctr">
                        <a:lnSpc>
                          <a:spcPct val="107000"/>
                        </a:lnSpc>
                        <a:spcAft>
                          <a:spcPts val="0"/>
                        </a:spcAft>
                      </a:pPr>
                      <a:r>
                        <a:rPr lang="tr-TR" sz="1400" b="1" dirty="0" smtClean="0">
                          <a:effectLst/>
                          <a:latin typeface="+mn-lt"/>
                          <a:ea typeface="Calibri" panose="020F0502020204030204" pitchFamily="34" charset="0"/>
                          <a:cs typeface="Times New Roman" panose="02020603050405020304" pitchFamily="18" charset="0"/>
                        </a:rPr>
                        <a:t>ŞUBE</a:t>
                      </a:r>
                      <a:r>
                        <a:rPr lang="tr-TR" sz="1400" b="1" baseline="0" dirty="0" smtClean="0">
                          <a:effectLst/>
                          <a:latin typeface="+mn-lt"/>
                          <a:ea typeface="Calibri" panose="020F0502020204030204" pitchFamily="34" charset="0"/>
                          <a:cs typeface="Times New Roman" panose="02020603050405020304" pitchFamily="18" charset="0"/>
                        </a:rPr>
                        <a:t> </a:t>
                      </a:r>
                      <a:r>
                        <a:rPr lang="tr-TR" sz="1400" b="1" dirty="0" smtClean="0">
                          <a:effectLst/>
                          <a:latin typeface="+mn-lt"/>
                          <a:ea typeface="Calibri" panose="020F0502020204030204" pitchFamily="34" charset="0"/>
                          <a:cs typeface="Times New Roman" panose="02020603050405020304" pitchFamily="18" charset="0"/>
                        </a:rPr>
                        <a:t>BAŞINA </a:t>
                      </a:r>
                      <a:r>
                        <a:rPr lang="tr-TR" sz="1400" b="1" dirty="0">
                          <a:effectLst/>
                          <a:latin typeface="+mn-lt"/>
                          <a:ea typeface="Calibri" panose="020F0502020204030204" pitchFamily="34" charset="0"/>
                          <a:cs typeface="Times New Roman" panose="02020603050405020304" pitchFamily="18" charset="0"/>
                        </a:rPr>
                        <a:t>DÜŞEN ÖĞRENCİ SAYILARI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hMerge="1">
                  <a:txBody>
                    <a:bodyPr/>
                    <a:lstStyle/>
                    <a:p>
                      <a:pPr algn="ctr">
                        <a:lnSpc>
                          <a:spcPct val="107000"/>
                        </a:lnSpc>
                        <a:spcAft>
                          <a:spcPts val="0"/>
                        </a:spcAft>
                      </a:pP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DFEC"/>
                    </a:solidFill>
                  </a:tcPr>
                </a:tc>
                <a:tc hMerge="1">
                  <a:txBody>
                    <a:bodyPr/>
                    <a:lstStyle/>
                    <a:p>
                      <a:pPr algn="ctr">
                        <a:lnSpc>
                          <a:spcPct val="107000"/>
                        </a:lnSpc>
                        <a:spcAft>
                          <a:spcPts val="0"/>
                        </a:spcAft>
                      </a:pP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DFEC"/>
                    </a:solidFill>
                  </a:tcPr>
                </a:tc>
                <a:extLst>
                  <a:ext uri="{0D108BD9-81ED-4DB2-BD59-A6C34878D82A}">
                    <a16:rowId xmlns:a16="http://schemas.microsoft.com/office/drawing/2014/main" xmlns="" val="1122625791"/>
                  </a:ext>
                </a:extLst>
              </a:tr>
              <a:tr h="2028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endParaRPr lang="tr-TR" sz="105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r>
                        <a:rPr lang="tr-TR" sz="1200" b="1" baseline="0" dirty="0" smtClean="0">
                          <a:effectLst/>
                          <a:latin typeface="+mn-lt"/>
                          <a:ea typeface="Calibri" panose="020F0502020204030204" pitchFamily="34" charset="0"/>
                          <a:cs typeface="Times New Roman" panose="02020603050405020304" pitchFamily="18" charset="0"/>
                        </a:rPr>
                        <a:t> ORTAOKUL-</a:t>
                      </a:r>
                      <a:r>
                        <a:rPr lang="tr-TR" sz="1200" b="1" kern="1200" dirty="0" smtClean="0">
                          <a:solidFill>
                            <a:schemeClr val="tx1"/>
                          </a:solidFill>
                          <a:effectLst/>
                          <a:latin typeface="Calibri"/>
                          <a:ea typeface="Calibri" panose="020F0502020204030204" pitchFamily="34" charset="0"/>
                          <a:cs typeface="Times New Roman" panose="02020603050405020304" pitchFamily="18" charset="0"/>
                        </a:rPr>
                        <a:t>ŞUBE </a:t>
                      </a:r>
                      <a:r>
                        <a:rPr lang="en-GB" sz="1200" b="1" dirty="0" smtClean="0">
                          <a:effectLst/>
                          <a:latin typeface="+mn-lt"/>
                          <a:ea typeface="Calibri" panose="020F0502020204030204" pitchFamily="34" charset="0"/>
                          <a:cs typeface="Times New Roman" panose="02020603050405020304" pitchFamily="18" charset="0"/>
                        </a:rPr>
                        <a:t>BAŞINA </a:t>
                      </a:r>
                      <a:r>
                        <a:rPr lang="en-GB" sz="1200" b="1" dirty="0">
                          <a:effectLst/>
                          <a:latin typeface="+mn-lt"/>
                          <a:ea typeface="Calibri" panose="020F0502020204030204" pitchFamily="34" charset="0"/>
                          <a:cs typeface="Times New Roman" panose="02020603050405020304" pitchFamily="18" charset="0"/>
                        </a:rPr>
                        <a:t>DÜŞEN ÖĞRENCİ </a:t>
                      </a:r>
                      <a:r>
                        <a:rPr lang="en-GB" sz="1200" b="1" dirty="0" smtClean="0">
                          <a:effectLst/>
                          <a:latin typeface="+mn-lt"/>
                          <a:ea typeface="Calibri" panose="020F0502020204030204" pitchFamily="34" charset="0"/>
                          <a:cs typeface="Times New Roman" panose="02020603050405020304" pitchFamily="18" charset="0"/>
                        </a:rPr>
                        <a:t>SAYISI</a:t>
                      </a:r>
                      <a:r>
                        <a:rPr lang="tr-TR" sz="1200" b="1" dirty="0" smtClean="0">
                          <a:effectLst/>
                          <a:latin typeface="+mn-lt"/>
                          <a:ea typeface="Calibri" panose="020F0502020204030204" pitchFamily="34" charset="0"/>
                          <a:cs typeface="Times New Roman" panose="02020603050405020304" pitchFamily="18" charset="0"/>
                        </a:rPr>
                        <a:t>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DFE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7000"/>
                        </a:lnSpc>
                        <a:spcAft>
                          <a:spcPts val="0"/>
                        </a:spcAft>
                      </a:pPr>
                      <a:endParaRPr lang="tr-TR" sz="1600" kern="1200" dirty="0">
                        <a:solidFill>
                          <a:schemeClr val="tx1"/>
                        </a:solidFill>
                        <a:effectLst/>
                        <a:latin typeface="Calibri"/>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DFEC"/>
                    </a:solidFill>
                  </a:tcPr>
                </a:tc>
                <a:extLst>
                  <a:ext uri="{0D108BD9-81ED-4DB2-BD59-A6C34878D82A}">
                    <a16:rowId xmlns:a16="http://schemas.microsoft.com/office/drawing/2014/main" xmlns="" val="10000"/>
                  </a:ext>
                </a:extLst>
              </a:tr>
              <a:tr h="146781">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tr-TR" sz="1600" b="1" i="0" u="none" strike="noStrike" dirty="0" smtClean="0">
                          <a:solidFill>
                            <a:srgbClr val="000000"/>
                          </a:solidFill>
                          <a:effectLst/>
                          <a:latin typeface="Calibri" panose="020F0502020204030204" pitchFamily="34" charset="0"/>
                        </a:rPr>
                        <a:t>ÇAKA ÇAYTEPE ORTAOKULU</a:t>
                      </a:r>
                      <a:endParaRPr lang="tr-TR"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C7FA0">
                            <a:tint val="66000"/>
                            <a:satMod val="160000"/>
                          </a:srgbClr>
                        </a:gs>
                        <a:gs pos="50000">
                          <a:srgbClr val="2C7FA0">
                            <a:tint val="44500"/>
                            <a:satMod val="160000"/>
                          </a:srgbClr>
                        </a:gs>
                        <a:gs pos="100000">
                          <a:srgbClr val="2C7FA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tr-TR" sz="1800" b="1" i="0" u="none" strike="noStrike" dirty="0" smtClean="0">
                          <a:solidFill>
                            <a:srgbClr val="C00000"/>
                          </a:solidFill>
                          <a:effectLst/>
                          <a:latin typeface="Calibri" panose="020F0502020204030204" pitchFamily="34" charset="0"/>
                        </a:rPr>
                        <a:t>8,25</a:t>
                      </a:r>
                      <a:endParaRPr lang="tr-TR" sz="1800" b="1" i="0" u="none" strike="noStrike" dirty="0">
                        <a:solidFill>
                          <a:srgbClr val="C00000"/>
                        </a:solidFill>
                        <a:effectLst/>
                        <a:latin typeface="Calibri" panose="020F0502020204030204" pitchFamily="34" charset="0"/>
                      </a:endParaRPr>
                    </a:p>
                  </a:txBody>
                  <a:tcPr marL="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C7FA0">
                            <a:tint val="66000"/>
                            <a:satMod val="160000"/>
                          </a:srgbClr>
                        </a:gs>
                        <a:gs pos="50000">
                          <a:srgbClr val="2C7FA0">
                            <a:tint val="44500"/>
                            <a:satMod val="160000"/>
                          </a:srgbClr>
                        </a:gs>
                        <a:gs pos="100000">
                          <a:srgbClr val="2C7FA0">
                            <a:tint val="23500"/>
                            <a:satMod val="160000"/>
                          </a:srgbClr>
                        </a:gs>
                      </a:gsLst>
                      <a:lin ang="16200000" scaled="1"/>
                      <a:tileRect/>
                    </a:gra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endParaRPr lang="tr-TR" sz="1800" b="1" i="0" u="none" strike="noStrike" dirty="0">
                        <a:solidFill>
                          <a:srgbClr val="C00000"/>
                        </a:solidFill>
                        <a:effectLst/>
                        <a:latin typeface="Calibri" panose="020F0502020204030204" pitchFamily="34" charset="0"/>
                      </a:endParaRPr>
                    </a:p>
                  </a:txBody>
                  <a:tcPr marL="0"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2C7FA0">
                            <a:tint val="66000"/>
                            <a:satMod val="160000"/>
                          </a:srgbClr>
                        </a:gs>
                        <a:gs pos="50000">
                          <a:srgbClr val="2C7FA0">
                            <a:tint val="44500"/>
                            <a:satMod val="160000"/>
                          </a:srgbClr>
                        </a:gs>
                        <a:gs pos="100000">
                          <a:srgbClr val="2C7FA0">
                            <a:tint val="23500"/>
                            <a:satMod val="160000"/>
                          </a:srgbClr>
                        </a:gs>
                      </a:gsLst>
                      <a:lin ang="16200000" scaled="1"/>
                      <a:tileRect/>
                    </a:gradFill>
                  </a:tcPr>
                </a:tc>
                <a:extLst>
                  <a:ext uri="{0D108BD9-81ED-4DB2-BD59-A6C34878D82A}">
                    <a16:rowId xmlns:a16="http://schemas.microsoft.com/office/drawing/2014/main" xmlns="" val="10013"/>
                  </a:ext>
                </a:extLst>
              </a:tr>
            </a:tbl>
          </a:graphicData>
        </a:graphic>
      </p:graphicFrame>
      <p:sp>
        <p:nvSpPr>
          <p:cNvPr id="12" name="TextBox 1"/>
          <p:cNvSpPr txBox="1">
            <a:spLocks noChangeArrowheads="1"/>
          </p:cNvSpPr>
          <p:nvPr/>
        </p:nvSpPr>
        <p:spPr bwMode="auto">
          <a:xfrm>
            <a:off x="481114" y="22208"/>
            <a:ext cx="8377135" cy="769441"/>
          </a:xfrm>
          <a:prstGeom prst="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tr-TR" altLang="ko-KR" sz="2800" b="1" i="0" u="none" strike="noStrike" kern="1200" cap="none" spc="0" normalizeH="0" baseline="0" noProof="0" dirty="0" smtClean="0">
                <a:ln>
                  <a:noFill/>
                </a:ln>
                <a:solidFill>
                  <a:srgbClr val="FFFF00"/>
                </a:solidFill>
                <a:effectLst/>
                <a:uLnTx/>
                <a:uFillTx/>
                <a:latin typeface="Calibri" panose="020F0502020204030204" pitchFamily="34" charset="0"/>
                <a:ea typeface="맑은 고딕" pitchFamily="50" charset="-127"/>
                <a:cs typeface="Calibri" panose="020F0502020204030204" pitchFamily="34" charset="0"/>
              </a:rPr>
              <a:t>2023-2024 OKUL</a:t>
            </a:r>
            <a:r>
              <a:rPr kumimoji="0" lang="tr-TR" altLang="ko-KR" sz="4400" b="1" i="0" u="none" strike="noStrike" kern="1200" cap="none" spc="0" normalizeH="0" baseline="0" noProof="0" dirty="0" smtClean="0">
                <a:ln>
                  <a:noFill/>
                </a:ln>
                <a:solidFill>
                  <a:srgbClr val="FFFF00"/>
                </a:solidFill>
                <a:effectLst/>
                <a:uLnTx/>
                <a:uFillTx/>
                <a:latin typeface="Calibri" panose="020F0502020204030204" pitchFamily="34" charset="0"/>
                <a:ea typeface="맑은 고딕" pitchFamily="50" charset="-127"/>
                <a:cs typeface="Calibri" panose="020F0502020204030204" pitchFamily="34" charset="0"/>
              </a:rPr>
              <a:t>-</a:t>
            </a:r>
            <a:r>
              <a:rPr kumimoji="0" lang="tr-TR" altLang="ko-KR" sz="2800" b="1" i="0" u="none" strike="noStrike" kern="1200" cap="none" spc="0" normalizeH="0" noProof="0" dirty="0" smtClean="0">
                <a:ln>
                  <a:noFill/>
                </a:ln>
                <a:solidFill>
                  <a:srgbClr val="FFFF00"/>
                </a:solidFill>
                <a:effectLst/>
                <a:uLnTx/>
                <a:uFillTx/>
                <a:latin typeface="Calibri" panose="020F0502020204030204" pitchFamily="34" charset="0"/>
                <a:ea typeface="맑은 고딕" pitchFamily="50" charset="-127"/>
                <a:cs typeface="Calibri" panose="020F0502020204030204" pitchFamily="34" charset="0"/>
              </a:rPr>
              <a:t> ÖĞRETMEN- ÖĞRENCİ BİLGİLERİ</a:t>
            </a:r>
            <a:endParaRPr kumimoji="0" lang="en-US" altLang="ko-KR" sz="2000" b="1" i="0" u="none" strike="noStrike" kern="1200" cap="none" spc="0" normalizeH="0" baseline="0" noProof="0" dirty="0">
              <a:ln>
                <a:noFill/>
              </a:ln>
              <a:solidFill>
                <a:srgbClr val="FFFF00"/>
              </a:solidFill>
              <a:effectLst/>
              <a:uLnTx/>
              <a:uFillTx/>
              <a:latin typeface="Calibri" panose="020F0502020204030204" pitchFamily="34" charset="0"/>
              <a:ea typeface="맑은 고딕" pitchFamily="50" charset="-127"/>
              <a:cs typeface="Calibri" panose="020F0502020204030204" pitchFamily="34" charset="0"/>
            </a:endParaRPr>
          </a:p>
        </p:txBody>
      </p:sp>
      <p:pic>
        <p:nvPicPr>
          <p:cNvPr id="8" name="Resim 7">
            <a:extLst>
              <a:ext uri="{FF2B5EF4-FFF2-40B4-BE49-F238E27FC236}">
                <a16:creationId xmlns:a16="http://schemas.microsoft.com/office/drawing/2014/main" xmlns="" id="{B45E959F-7E2D-419A-9D5A-4CEA26FAC41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510" y="1208597"/>
            <a:ext cx="1568577" cy="1568577"/>
          </a:xfrm>
          <a:prstGeom prst="rect">
            <a:avLst/>
          </a:prstGeom>
        </p:spPr>
      </p:pic>
      <p:pic>
        <p:nvPicPr>
          <p:cNvPr id="10" name="Resim 9">
            <a:extLst>
              <a:ext uri="{FF2B5EF4-FFF2-40B4-BE49-F238E27FC236}">
                <a16:creationId xmlns:a16="http://schemas.microsoft.com/office/drawing/2014/main" xmlns="" id="{5443A949-1867-4C43-A37E-62E756B50D5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5780" r="34311"/>
          <a:stretch/>
        </p:blipFill>
        <p:spPr>
          <a:xfrm>
            <a:off x="3717924" y="968479"/>
            <a:ext cx="1539912" cy="1716262"/>
          </a:xfrm>
          <a:prstGeom prst="rect">
            <a:avLst/>
          </a:prstGeom>
        </p:spPr>
      </p:pic>
      <p:pic>
        <p:nvPicPr>
          <p:cNvPr id="16" name="Resim 15">
            <a:extLst>
              <a:ext uri="{FF2B5EF4-FFF2-40B4-BE49-F238E27FC236}">
                <a16:creationId xmlns:a16="http://schemas.microsoft.com/office/drawing/2014/main" xmlns="" id="{84BE9261-D1A2-4701-980D-5645F19265E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019" y="1250024"/>
            <a:ext cx="1449498" cy="1449498"/>
          </a:xfrm>
          <a:prstGeom prst="rect">
            <a:avLst/>
          </a:prstGeom>
        </p:spPr>
      </p:pic>
      <p:pic>
        <p:nvPicPr>
          <p:cNvPr id="24" name="Resim 23">
            <a:extLst>
              <a:ext uri="{FF2B5EF4-FFF2-40B4-BE49-F238E27FC236}">
                <a16:creationId xmlns:a16="http://schemas.microsoft.com/office/drawing/2014/main" xmlns="" id="{9527F9D1-BDCF-45B1-A245-FA5715A819C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87880" y="3831659"/>
            <a:ext cx="1364810" cy="1023608"/>
          </a:xfrm>
          <a:prstGeom prst="rect">
            <a:avLst/>
          </a:prstGeom>
        </p:spPr>
      </p:pic>
      <p:sp>
        <p:nvSpPr>
          <p:cNvPr id="27" name="Metin kutusu 26">
            <a:extLst>
              <a:ext uri="{FF2B5EF4-FFF2-40B4-BE49-F238E27FC236}">
                <a16:creationId xmlns:a16="http://schemas.microsoft.com/office/drawing/2014/main" xmlns="" id="{03B35086-AAAD-47C0-A403-DC18DC689E45}"/>
              </a:ext>
            </a:extLst>
          </p:cNvPr>
          <p:cNvSpPr txBox="1"/>
          <p:nvPr/>
        </p:nvSpPr>
        <p:spPr>
          <a:xfrm>
            <a:off x="425655" y="2753674"/>
            <a:ext cx="3421129" cy="461665"/>
          </a:xfrm>
          <a:prstGeom prst="rect">
            <a:avLst/>
          </a:prstGeom>
          <a:noFill/>
        </p:spPr>
        <p:txBody>
          <a:bodyPr wrap="none" rtlCol="0">
            <a:spAutoFit/>
          </a:bodyPr>
          <a:lstStyle/>
          <a:p>
            <a:pPr algn="ctr"/>
            <a:r>
              <a:rPr lang="tr-TR" sz="2400" b="1" dirty="0" smtClean="0">
                <a:solidFill>
                  <a:srgbClr val="990033"/>
                </a:solidFill>
              </a:rPr>
              <a:t>1 ANA BİNA</a:t>
            </a:r>
            <a:r>
              <a:rPr lang="tr-TR" sz="2400" b="1" dirty="0" smtClean="0"/>
              <a:t> VE 1 EK BİNA</a:t>
            </a:r>
            <a:endParaRPr lang="tr-TR" sz="2400" b="1" dirty="0"/>
          </a:p>
        </p:txBody>
      </p:sp>
      <p:sp>
        <p:nvSpPr>
          <p:cNvPr id="28" name="Metin kutusu 27">
            <a:extLst>
              <a:ext uri="{FF2B5EF4-FFF2-40B4-BE49-F238E27FC236}">
                <a16:creationId xmlns:a16="http://schemas.microsoft.com/office/drawing/2014/main" xmlns="" id="{662587C4-0177-45FB-910E-0AFCC3A77561}"/>
              </a:ext>
            </a:extLst>
          </p:cNvPr>
          <p:cNvSpPr txBox="1"/>
          <p:nvPr/>
        </p:nvSpPr>
        <p:spPr>
          <a:xfrm>
            <a:off x="3788278" y="2684741"/>
            <a:ext cx="1423788" cy="400110"/>
          </a:xfrm>
          <a:prstGeom prst="rect">
            <a:avLst/>
          </a:prstGeom>
          <a:noFill/>
        </p:spPr>
        <p:txBody>
          <a:bodyPr wrap="none" rtlCol="0">
            <a:spAutoFit/>
          </a:bodyPr>
          <a:lstStyle/>
          <a:p>
            <a:pPr algn="ctr"/>
            <a:r>
              <a:rPr lang="tr-TR" sz="2000" b="1" dirty="0" smtClean="0"/>
              <a:t>33ÖĞRENCİ</a:t>
            </a:r>
            <a:endParaRPr lang="tr-TR" sz="2000" b="1" dirty="0"/>
          </a:p>
        </p:txBody>
      </p:sp>
      <p:sp>
        <p:nvSpPr>
          <p:cNvPr id="29" name="Metin kutusu 28">
            <a:extLst>
              <a:ext uri="{FF2B5EF4-FFF2-40B4-BE49-F238E27FC236}">
                <a16:creationId xmlns:a16="http://schemas.microsoft.com/office/drawing/2014/main" xmlns="" id="{F7895F9C-E0ED-4DF0-9E91-EE5148533480}"/>
              </a:ext>
            </a:extLst>
          </p:cNvPr>
          <p:cNvSpPr txBox="1"/>
          <p:nvPr/>
        </p:nvSpPr>
        <p:spPr>
          <a:xfrm>
            <a:off x="5896465" y="2634677"/>
            <a:ext cx="2790379" cy="400110"/>
          </a:xfrm>
          <a:prstGeom prst="rect">
            <a:avLst/>
          </a:prstGeom>
          <a:noFill/>
        </p:spPr>
        <p:txBody>
          <a:bodyPr wrap="none" rtlCol="0">
            <a:spAutoFit/>
          </a:bodyPr>
          <a:lstStyle/>
          <a:p>
            <a:pPr algn="ctr"/>
            <a:r>
              <a:rPr lang="tr-TR" sz="2000" b="1" dirty="0" smtClean="0"/>
              <a:t>ÖĞRETMEN ve YÖNETİCİ</a:t>
            </a:r>
            <a:endParaRPr lang="tr-TR" sz="2000" b="1" dirty="0"/>
          </a:p>
        </p:txBody>
      </p:sp>
      <p:sp>
        <p:nvSpPr>
          <p:cNvPr id="30" name="Metin kutusu 29">
            <a:extLst>
              <a:ext uri="{FF2B5EF4-FFF2-40B4-BE49-F238E27FC236}">
                <a16:creationId xmlns:a16="http://schemas.microsoft.com/office/drawing/2014/main" xmlns="" id="{ACA0FA45-72EE-4073-95BA-D79E7D3AC50B}"/>
              </a:ext>
            </a:extLst>
          </p:cNvPr>
          <p:cNvSpPr txBox="1"/>
          <p:nvPr/>
        </p:nvSpPr>
        <p:spPr>
          <a:xfrm>
            <a:off x="2788327" y="4029999"/>
            <a:ext cx="1294650" cy="523220"/>
          </a:xfrm>
          <a:prstGeom prst="rect">
            <a:avLst/>
          </a:prstGeom>
          <a:noFill/>
        </p:spPr>
        <p:txBody>
          <a:bodyPr wrap="none" rtlCol="0">
            <a:spAutoFit/>
          </a:bodyPr>
          <a:lstStyle/>
          <a:p>
            <a:pPr algn="ctr"/>
            <a:r>
              <a:rPr lang="tr-TR" sz="2800" b="1" dirty="0" smtClean="0">
                <a:solidFill>
                  <a:srgbClr val="002060"/>
                </a:solidFill>
              </a:rPr>
              <a:t>4</a:t>
            </a:r>
            <a:r>
              <a:rPr lang="tr-TR" sz="2000" b="1" dirty="0" smtClean="0"/>
              <a:t> </a:t>
            </a:r>
            <a:r>
              <a:rPr lang="tr-TR" sz="2000" b="1" dirty="0"/>
              <a:t>DERSLİK</a:t>
            </a:r>
          </a:p>
        </p:txBody>
      </p:sp>
      <p:graphicFrame>
        <p:nvGraphicFramePr>
          <p:cNvPr id="18" name="Tablo 17">
            <a:extLst>
              <a:ext uri="{FF2B5EF4-FFF2-40B4-BE49-F238E27FC236}">
                <a16:creationId xmlns:a16="http://schemas.microsoft.com/office/drawing/2014/main" xmlns="" id="{A3EF7D27-A6C0-4E50-B412-AE61B51471CD}"/>
              </a:ext>
            </a:extLst>
          </p:cNvPr>
          <p:cNvGraphicFramePr>
            <a:graphicFrameLocks noGrp="1"/>
          </p:cNvGraphicFramePr>
          <p:nvPr>
            <p:extLst>
              <p:ext uri="{D42A27DB-BD31-4B8C-83A1-F6EECF244321}">
                <p14:modId xmlns:p14="http://schemas.microsoft.com/office/powerpoint/2010/main" xmlns="" val="566260952"/>
              </p:ext>
            </p:extLst>
          </p:nvPr>
        </p:nvGraphicFramePr>
        <p:xfrm>
          <a:off x="6111089" y="3115607"/>
          <a:ext cx="2909358" cy="822960"/>
        </p:xfrm>
        <a:graphic>
          <a:graphicData uri="http://schemas.openxmlformats.org/drawingml/2006/table">
            <a:tbl>
              <a:tblPr firstRow="1" bandRow="1">
                <a:tableStyleId>{0505E3EF-67EA-436B-97B2-0124C06EBD24}</a:tableStyleId>
              </a:tblPr>
              <a:tblGrid>
                <a:gridCol w="1454679">
                  <a:extLst>
                    <a:ext uri="{9D8B030D-6E8A-4147-A177-3AD203B41FA5}">
                      <a16:colId xmlns:a16="http://schemas.microsoft.com/office/drawing/2014/main" xmlns="" val="3991982498"/>
                    </a:ext>
                  </a:extLst>
                </a:gridCol>
                <a:gridCol w="1454679">
                  <a:extLst>
                    <a:ext uri="{9D8B030D-6E8A-4147-A177-3AD203B41FA5}">
                      <a16:colId xmlns:a16="http://schemas.microsoft.com/office/drawing/2014/main" xmlns="" val="2356458948"/>
                    </a:ext>
                  </a:extLst>
                </a:gridCol>
              </a:tblGrid>
              <a:tr h="573453">
                <a:tc>
                  <a:txBody>
                    <a:bodyPr/>
                    <a:lstStyle/>
                    <a:p>
                      <a:pPr algn="ctr"/>
                      <a:r>
                        <a:rPr lang="tr-TR" sz="1600" b="1" dirty="0" smtClean="0">
                          <a:solidFill>
                            <a:srgbClr val="C00000"/>
                          </a:solidFill>
                        </a:rPr>
                        <a:t>2 okul  yöneticisi</a:t>
                      </a:r>
                      <a:endParaRPr lang="tr-TR" sz="1600" dirty="0"/>
                    </a:p>
                  </a:txBody>
                  <a:tcPr/>
                </a:tc>
                <a:tc>
                  <a:txBody>
                    <a:bodyPr/>
                    <a:lstStyle/>
                    <a:p>
                      <a:pPr algn="ctr"/>
                      <a:r>
                        <a:rPr lang="tr-TR" sz="1600" dirty="0" smtClean="0">
                          <a:solidFill>
                            <a:srgbClr val="C00000"/>
                          </a:solidFill>
                        </a:rPr>
                        <a:t>8                           KADROLU </a:t>
                      </a:r>
                    </a:p>
                    <a:p>
                      <a:pPr algn="ctr"/>
                      <a:r>
                        <a:rPr lang="tr-TR" sz="1600" dirty="0" smtClean="0"/>
                        <a:t>ÖĞRETMEN</a:t>
                      </a:r>
                      <a:endParaRPr lang="tr-TR" sz="1600" dirty="0"/>
                    </a:p>
                  </a:txBody>
                  <a:tcPr/>
                </a:tc>
                <a:extLst>
                  <a:ext uri="{0D108BD9-81ED-4DB2-BD59-A6C34878D82A}">
                    <a16:rowId xmlns:a16="http://schemas.microsoft.com/office/drawing/2014/main" xmlns="" val="2798439664"/>
                  </a:ext>
                </a:extLst>
              </a:tr>
            </a:tbl>
          </a:graphicData>
        </a:graphic>
      </p:graphicFrame>
      <p:graphicFrame>
        <p:nvGraphicFramePr>
          <p:cNvPr id="20" name="Tablo 19">
            <a:extLst>
              <a:ext uri="{FF2B5EF4-FFF2-40B4-BE49-F238E27FC236}">
                <a16:creationId xmlns:a16="http://schemas.microsoft.com/office/drawing/2014/main" xmlns="" id="{A3EF7D27-A6C0-4E50-B412-AE61B51471CD}"/>
              </a:ext>
            </a:extLst>
          </p:cNvPr>
          <p:cNvGraphicFramePr>
            <a:graphicFrameLocks noGrp="1"/>
          </p:cNvGraphicFramePr>
          <p:nvPr>
            <p:extLst>
              <p:ext uri="{D42A27DB-BD31-4B8C-83A1-F6EECF244321}">
                <p14:modId xmlns:p14="http://schemas.microsoft.com/office/powerpoint/2010/main" xmlns="" val="1666750585"/>
              </p:ext>
            </p:extLst>
          </p:nvPr>
        </p:nvGraphicFramePr>
        <p:xfrm>
          <a:off x="3277646" y="3157897"/>
          <a:ext cx="2498465" cy="579120"/>
        </p:xfrm>
        <a:graphic>
          <a:graphicData uri="http://schemas.openxmlformats.org/drawingml/2006/table">
            <a:tbl>
              <a:tblPr firstRow="1" bandRow="1">
                <a:tableStyleId>{0505E3EF-67EA-436B-97B2-0124C06EBD24}</a:tableStyleId>
              </a:tblPr>
              <a:tblGrid>
                <a:gridCol w="1171822">
                  <a:extLst>
                    <a:ext uri="{9D8B030D-6E8A-4147-A177-3AD203B41FA5}">
                      <a16:colId xmlns:a16="http://schemas.microsoft.com/office/drawing/2014/main" xmlns="" val="3991982498"/>
                    </a:ext>
                  </a:extLst>
                </a:gridCol>
                <a:gridCol w="1326643">
                  <a:extLst>
                    <a:ext uri="{9D8B030D-6E8A-4147-A177-3AD203B41FA5}">
                      <a16:colId xmlns:a16="http://schemas.microsoft.com/office/drawing/2014/main" xmlns="" val="2356458948"/>
                    </a:ext>
                  </a:extLst>
                </a:gridCol>
              </a:tblGrid>
              <a:tr h="152698">
                <a:tc>
                  <a:txBody>
                    <a:bodyPr/>
                    <a:lstStyle/>
                    <a:p>
                      <a:pPr algn="ctr"/>
                      <a:r>
                        <a:rPr kumimoji="0" lang="tr-TR" sz="1400" b="0" i="0" u="none" strike="noStrike" kern="1200" cap="none" spc="0" normalizeH="0" baseline="0" noProof="0" dirty="0" smtClean="0">
                          <a:ln>
                            <a:noFill/>
                          </a:ln>
                          <a:solidFill>
                            <a:srgbClr val="3C4743"/>
                          </a:solidFill>
                          <a:effectLst/>
                          <a:uLnTx/>
                          <a:uFillTx/>
                          <a:latin typeface="Franklin Gothic Book"/>
                          <a:ea typeface="+mn-ea"/>
                          <a:cs typeface="+mn-cs"/>
                        </a:rPr>
                        <a:t>17</a:t>
                      </a:r>
                    </a:p>
                    <a:p>
                      <a:pPr algn="ctr"/>
                      <a:r>
                        <a:rPr lang="tr-TR" sz="1100" dirty="0" smtClean="0"/>
                        <a:t>KIZ</a:t>
                      </a:r>
                      <a:endParaRPr lang="tr-TR" sz="1100" dirty="0"/>
                    </a:p>
                  </a:txBody>
                  <a:tcPr/>
                </a:tc>
                <a:tc>
                  <a:txBody>
                    <a:bodyPr/>
                    <a:lstStyle/>
                    <a:p>
                      <a:pPr algn="ctr"/>
                      <a:r>
                        <a:rPr lang="tr-TR" sz="1600" dirty="0" smtClean="0">
                          <a:solidFill>
                            <a:srgbClr val="C00000"/>
                          </a:solidFill>
                        </a:rPr>
                        <a:t>16</a:t>
                      </a:r>
                    </a:p>
                    <a:p>
                      <a:pPr algn="ctr"/>
                      <a:r>
                        <a:rPr lang="tr-TR" sz="1600" dirty="0" smtClean="0">
                          <a:solidFill>
                            <a:srgbClr val="C00000"/>
                          </a:solidFill>
                        </a:rPr>
                        <a:t>ERKEK</a:t>
                      </a:r>
                      <a:endParaRPr lang="tr-TR" sz="1000" dirty="0"/>
                    </a:p>
                  </a:txBody>
                  <a:tcPr/>
                </a:tc>
                <a:extLst>
                  <a:ext uri="{0D108BD9-81ED-4DB2-BD59-A6C34878D82A}">
                    <a16:rowId xmlns:a16="http://schemas.microsoft.com/office/drawing/2014/main" xmlns="" val="2798439664"/>
                  </a:ext>
                </a:extLst>
              </a:tr>
            </a:tbl>
          </a:graphicData>
        </a:graphic>
      </p:graphicFrame>
      <p:pic>
        <p:nvPicPr>
          <p:cNvPr id="17" name="Resim 16">
            <a:extLst>
              <a:ext uri="{FF2B5EF4-FFF2-40B4-BE49-F238E27FC236}">
                <a16:creationId xmlns:a16="http://schemas.microsoft.com/office/drawing/2014/main" xmlns="" id="{6D640416-1FE6-472E-B6A5-B542E862934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12665" y="3863076"/>
            <a:ext cx="1157525" cy="1157525"/>
          </a:xfrm>
          <a:prstGeom prst="rect">
            <a:avLst/>
          </a:prstGeom>
        </p:spPr>
      </p:pic>
      <p:sp>
        <p:nvSpPr>
          <p:cNvPr id="2" name="Dikdörtgen 1"/>
          <p:cNvSpPr/>
          <p:nvPr/>
        </p:nvSpPr>
        <p:spPr>
          <a:xfrm>
            <a:off x="580436" y="4135961"/>
            <a:ext cx="947695" cy="461665"/>
          </a:xfrm>
          <a:prstGeom prst="rect">
            <a:avLst/>
          </a:prstGeom>
        </p:spPr>
        <p:txBody>
          <a:bodyPr wrap="none">
            <a:spAutoFit/>
          </a:bodyPr>
          <a:lstStyle/>
          <a:p>
            <a:pPr algn="ctr"/>
            <a:r>
              <a:rPr lang="tr-TR" sz="2400" b="1" dirty="0" smtClean="0">
                <a:solidFill>
                  <a:srgbClr val="002060"/>
                </a:solidFill>
              </a:rPr>
              <a:t>4</a:t>
            </a:r>
            <a:r>
              <a:rPr lang="tr-TR" b="1" dirty="0" smtClean="0"/>
              <a:t> ŞUBE </a:t>
            </a:r>
            <a:endParaRPr lang="tr-TR" b="1" dirty="0"/>
          </a:p>
        </p:txBody>
      </p:sp>
      <p:pic>
        <p:nvPicPr>
          <p:cNvPr id="19" name="Resim 18">
            <a:extLst>
              <a:ext uri="{FF2B5EF4-FFF2-40B4-BE49-F238E27FC236}">
                <a16:creationId xmlns:a16="http://schemas.microsoft.com/office/drawing/2014/main" xmlns="" id="{D6E815D2-CE48-4171-A3DA-7200CE3D3009}"/>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07896" y="28538"/>
            <a:ext cx="936104" cy="939861"/>
          </a:xfrm>
          <a:prstGeom prst="ellipse">
            <a:avLst/>
          </a:prstGeom>
          <a:ln w="63500" cap="rnd">
            <a:noFill/>
          </a:ln>
          <a:effectLst>
            <a:glow rad="101600">
              <a:schemeClr val="tx1">
                <a:alpha val="24000"/>
              </a:schemeClr>
            </a:glow>
            <a:outerShdw blurRad="381000" dist="292100" dir="5400000" sx="-80000" sy="-18000" rotWithShape="0">
              <a:schemeClr val="tx1">
                <a:alpha val="22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09016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
          <p:cNvSpPr txBox="1">
            <a:spLocks noChangeArrowheads="1"/>
          </p:cNvSpPr>
          <p:nvPr/>
        </p:nvSpPr>
        <p:spPr bwMode="auto">
          <a:xfrm>
            <a:off x="602378" y="368868"/>
            <a:ext cx="7803390" cy="523220"/>
          </a:xfrm>
          <a:prstGeom prst="rect">
            <a:avLst/>
          </a:prstGeom>
          <a:blipFill>
            <a:blip r:embed="rId2" cstate="print"/>
            <a:tile tx="0" ty="0" sx="100000" sy="100000" flip="none" algn="tl"/>
          </a:blip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ko-KR" sz="2800" b="1" i="0" u="none" strike="noStrike" kern="1200" cap="none" spc="0" normalizeH="0" noProof="0" dirty="0" smtClean="0">
                <a:ln>
                  <a:noFill/>
                </a:ln>
                <a:effectLst/>
                <a:uLnTx/>
                <a:uFillTx/>
                <a:latin typeface="Calibri" panose="020F0502020204030204" pitchFamily="34" charset="0"/>
                <a:ea typeface="맑은 고딕" pitchFamily="50" charset="-127"/>
                <a:cs typeface="Calibri" panose="020F0502020204030204" pitchFamily="34" charset="0"/>
              </a:rPr>
              <a:t>PERSONEL BİLGİLERİ</a:t>
            </a:r>
            <a:endParaRPr kumimoji="0" lang="tr-TR" altLang="ko-KR" sz="2800" b="1" i="0" u="none" strike="noStrike" kern="1200" cap="none" spc="0" normalizeH="0" baseline="0" noProof="0" dirty="0">
              <a:ln>
                <a:noFill/>
              </a:ln>
              <a:effectLst/>
              <a:uLnTx/>
              <a:uFillTx/>
              <a:latin typeface="Calibri" panose="020F0502020204030204" pitchFamily="34" charset="0"/>
              <a:ea typeface="맑은 고딕" pitchFamily="50" charset="-127"/>
              <a:cs typeface="Calibri" panose="020F0502020204030204" pitchFamily="34" charset="0"/>
            </a:endParaRPr>
          </a:p>
        </p:txBody>
      </p:sp>
      <p:graphicFrame>
        <p:nvGraphicFramePr>
          <p:cNvPr id="25" name="Group 98"/>
          <p:cNvGraphicFramePr>
            <a:graphicFrameLocks noGrp="1"/>
          </p:cNvGraphicFramePr>
          <p:nvPr>
            <p:extLst>
              <p:ext uri="{D42A27DB-BD31-4B8C-83A1-F6EECF244321}">
                <p14:modId xmlns:p14="http://schemas.microsoft.com/office/powerpoint/2010/main" xmlns="" val="780870718"/>
              </p:ext>
            </p:extLst>
          </p:nvPr>
        </p:nvGraphicFramePr>
        <p:xfrm>
          <a:off x="578137" y="1198372"/>
          <a:ext cx="7786688" cy="1450772"/>
        </p:xfrm>
        <a:graphic>
          <a:graphicData uri="http://schemas.openxmlformats.org/drawingml/2006/table">
            <a:tbl>
              <a:tblPr/>
              <a:tblGrid>
                <a:gridCol w="2978135">
                  <a:extLst>
                    <a:ext uri="{9D8B030D-6E8A-4147-A177-3AD203B41FA5}">
                      <a16:colId xmlns:a16="http://schemas.microsoft.com/office/drawing/2014/main" xmlns="" val="20000"/>
                    </a:ext>
                  </a:extLst>
                </a:gridCol>
                <a:gridCol w="1992328">
                  <a:extLst>
                    <a:ext uri="{9D8B030D-6E8A-4147-A177-3AD203B41FA5}">
                      <a16:colId xmlns:a16="http://schemas.microsoft.com/office/drawing/2014/main" xmlns="" val="20001"/>
                    </a:ext>
                  </a:extLst>
                </a:gridCol>
                <a:gridCol w="1173566">
                  <a:extLst>
                    <a:ext uri="{9D8B030D-6E8A-4147-A177-3AD203B41FA5}">
                      <a16:colId xmlns:a16="http://schemas.microsoft.com/office/drawing/2014/main" xmlns="" val="20002"/>
                    </a:ext>
                  </a:extLst>
                </a:gridCol>
                <a:gridCol w="1642659">
                  <a:extLst>
                    <a:ext uri="{9D8B030D-6E8A-4147-A177-3AD203B41FA5}">
                      <a16:colId xmlns:a16="http://schemas.microsoft.com/office/drawing/2014/main" xmlns="" val="20003"/>
                    </a:ext>
                  </a:extLst>
                </a:gridCol>
              </a:tblGrid>
              <a:tr h="442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OKUL / KURUM YÖNETİCİSİ</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rPr>
                        <a:t>NORM</a:t>
                      </a: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rPr>
                        <a:t>ASİL</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rPr>
                        <a:t>İHTİYAÇ</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385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Müdür</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endParaRPr kumimoji="0" lang="tr-TR" sz="1200" b="1" i="0" u="none" strike="noStrike" cap="none" normalizeH="0" baseline="0" dirty="0" smtClean="0">
                        <a:ln>
                          <a:noFill/>
                        </a:ln>
                        <a:solidFill>
                          <a:schemeClr val="tx1"/>
                        </a:solidFill>
                        <a:effectLst/>
                        <a:latin typeface="Arial" charset="0"/>
                      </a:endParaRP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endParaRPr kumimoji="0" lang="tr-TR" sz="1200" b="1" i="0" u="none" strike="noStrike" cap="none" normalizeH="0" baseline="0" dirty="0" smtClean="0">
                        <a:ln>
                          <a:noFill/>
                        </a:ln>
                        <a:solidFill>
                          <a:schemeClr val="tx1"/>
                        </a:solidFill>
                        <a:effectLst/>
                        <a:latin typeface="Arial" charset="0"/>
                      </a:endParaRP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0</a:t>
                      </a:r>
                      <a:br>
                        <a:rPr kumimoji="0" lang="tr-TR" sz="1200" b="1" i="0" u="none" strike="noStrike" cap="none" normalizeH="0" baseline="0" dirty="0" smtClean="0">
                          <a:ln>
                            <a:noFill/>
                          </a:ln>
                          <a:solidFill>
                            <a:schemeClr val="tx1"/>
                          </a:solidFill>
                          <a:effectLst/>
                          <a:latin typeface="Arial" charset="0"/>
                        </a:rPr>
                      </a:br>
                      <a:endParaRPr kumimoji="0" lang="tr-TR" sz="600" b="1" i="0" u="none" strike="noStrike" cap="none" normalizeH="0" baseline="0" dirty="0" smtClean="0">
                        <a:ln>
                          <a:noFill/>
                        </a:ln>
                        <a:solidFill>
                          <a:schemeClr val="tx1"/>
                        </a:solidFill>
                        <a:effectLst/>
                        <a:latin typeface="Arial" charset="0"/>
                      </a:endParaRP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Müdür Baş Yardımcısı</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4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Müdür Yardımcısı</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endParaRPr kumimoji="0" lang="tr-TR" sz="1200" b="1" i="0" u="none" strike="noStrike" cap="none" normalizeH="0" baseline="0" dirty="0" smtClean="0">
                        <a:ln>
                          <a:noFill/>
                        </a:ln>
                        <a:solidFill>
                          <a:schemeClr val="tx1"/>
                        </a:solidFill>
                        <a:effectLst/>
                        <a:latin typeface="Arial" charset="0"/>
                      </a:endParaRP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1</a:t>
                      </a: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0</a:t>
                      </a:r>
                    </a:p>
                  </a:txBody>
                  <a:tcPr marL="9525" marR="9525"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34" name="Group 109"/>
          <p:cNvGraphicFramePr>
            <a:graphicFrameLocks noGrp="1"/>
          </p:cNvGraphicFramePr>
          <p:nvPr>
            <p:extLst>
              <p:ext uri="{D42A27DB-BD31-4B8C-83A1-F6EECF244321}">
                <p14:modId xmlns:p14="http://schemas.microsoft.com/office/powerpoint/2010/main" xmlns="" val="954017598"/>
              </p:ext>
            </p:extLst>
          </p:nvPr>
        </p:nvGraphicFramePr>
        <p:xfrm>
          <a:off x="455308" y="2661314"/>
          <a:ext cx="7786688" cy="1039002"/>
        </p:xfrm>
        <a:graphic>
          <a:graphicData uri="http://schemas.openxmlformats.org/drawingml/2006/table">
            <a:tbl>
              <a:tblPr/>
              <a:tblGrid>
                <a:gridCol w="2978135">
                  <a:extLst>
                    <a:ext uri="{9D8B030D-6E8A-4147-A177-3AD203B41FA5}">
                      <a16:colId xmlns:a16="http://schemas.microsoft.com/office/drawing/2014/main" xmlns="" val="20000"/>
                    </a:ext>
                  </a:extLst>
                </a:gridCol>
                <a:gridCol w="2015945">
                  <a:extLst>
                    <a:ext uri="{9D8B030D-6E8A-4147-A177-3AD203B41FA5}">
                      <a16:colId xmlns:a16="http://schemas.microsoft.com/office/drawing/2014/main" xmlns="" val="20001"/>
                    </a:ext>
                  </a:extLst>
                </a:gridCol>
                <a:gridCol w="1162073">
                  <a:extLst>
                    <a:ext uri="{9D8B030D-6E8A-4147-A177-3AD203B41FA5}">
                      <a16:colId xmlns:a16="http://schemas.microsoft.com/office/drawing/2014/main" xmlns="" val="20002"/>
                    </a:ext>
                  </a:extLst>
                </a:gridCol>
                <a:gridCol w="861053">
                  <a:extLst>
                    <a:ext uri="{9D8B030D-6E8A-4147-A177-3AD203B41FA5}">
                      <a16:colId xmlns:a16="http://schemas.microsoft.com/office/drawing/2014/main" xmlns="" val="20003"/>
                    </a:ext>
                  </a:extLst>
                </a:gridCol>
                <a:gridCol w="769482">
                  <a:extLst>
                    <a:ext uri="{9D8B030D-6E8A-4147-A177-3AD203B41FA5}">
                      <a16:colId xmlns:a16="http://schemas.microsoft.com/office/drawing/2014/main" xmlns="" val="20004"/>
                    </a:ext>
                  </a:extLst>
                </a:gridCol>
              </a:tblGrid>
              <a:tr h="354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EĞİTİM ÖĞRETİM SINIFI</a:t>
                      </a:r>
                      <a:endParaRPr kumimoji="0" lang="tr-TR" sz="1200" b="1" i="0" u="none" strike="noStrike" cap="none" normalizeH="0" baseline="0" dirty="0" smtClean="0">
                        <a:ln>
                          <a:noFill/>
                        </a:ln>
                        <a:solidFill>
                          <a:schemeClr val="tx1"/>
                        </a:solidFill>
                        <a:effectLst/>
                        <a:latin typeface="Verdana" pitchFamily="34" charset="0"/>
                      </a:endParaRP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NORM</a:t>
                      </a:r>
                      <a:endParaRPr kumimoji="0" lang="tr-TR" sz="1200" b="1" i="0" u="none" strike="noStrike" cap="none" normalizeH="0" baseline="0" dirty="0" smtClean="0">
                        <a:ln>
                          <a:noFill/>
                        </a:ln>
                        <a:solidFill>
                          <a:schemeClr val="tx1"/>
                        </a:solidFill>
                        <a:effectLst/>
                        <a:latin typeface="Verdana" pitchFamily="34" charset="0"/>
                      </a:endParaRP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MEVCUT</a:t>
                      </a:r>
                      <a:endParaRPr kumimoji="0" lang="tr-TR" sz="1200" b="1" i="0" u="none" strike="noStrike" cap="none" normalizeH="0" baseline="0" dirty="0" smtClean="0">
                        <a:ln>
                          <a:noFill/>
                        </a:ln>
                        <a:solidFill>
                          <a:schemeClr val="tx1"/>
                        </a:solidFill>
                        <a:effectLst/>
                        <a:latin typeface="Verdana" pitchFamily="34" charset="0"/>
                      </a:endParaRP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İHTİYAÇ</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NORM FAZLASI</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29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Kadrolu- sözleşmeli öğretmen</a:t>
                      </a:r>
                      <a:endParaRPr kumimoji="0" lang="tr-TR" sz="1200" b="1" i="0" u="none" strike="noStrike" cap="none" normalizeH="0" baseline="0" dirty="0" smtClean="0">
                        <a:ln>
                          <a:noFill/>
                        </a:ln>
                        <a:solidFill>
                          <a:schemeClr val="tx1"/>
                        </a:solidFill>
                        <a:effectLst/>
                        <a:latin typeface="Verdana" pitchFamily="34" charset="0"/>
                      </a:endParaRP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8</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8</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0</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rPr>
                        <a:t>0</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rPr>
                        <a:t>Ders karşılığı ücretli öğretmen</a:t>
                      </a:r>
                      <a:endParaRPr kumimoji="0" lang="tr-TR" sz="1200" b="1" i="0" u="none" strike="noStrike" cap="none" normalizeH="0" baseline="0" dirty="0" smtClean="0">
                        <a:ln>
                          <a:noFill/>
                        </a:ln>
                        <a:solidFill>
                          <a:schemeClr val="tx1"/>
                        </a:solidFill>
                        <a:effectLst/>
                        <a:latin typeface="Verdana" pitchFamily="34" charset="0"/>
                      </a:endParaRP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a:t>
                      </a:r>
                    </a:p>
                  </a:txBody>
                  <a:tcPr marL="91438" marR="91438"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3498826323"/>
              </p:ext>
            </p:extLst>
          </p:nvPr>
        </p:nvGraphicFramePr>
        <p:xfrm>
          <a:off x="619080" y="901613"/>
          <a:ext cx="7786688" cy="274320"/>
        </p:xfrm>
        <a:graphic>
          <a:graphicData uri="http://schemas.openxmlformats.org/drawingml/2006/table">
            <a:tbl>
              <a:tblPr>
                <a:tableStyleId>{616DA210-FB5B-4158-B5E0-FEB733F419BA}</a:tableStyleId>
              </a:tblPr>
              <a:tblGrid>
                <a:gridCol w="2969509">
                  <a:extLst>
                    <a:ext uri="{9D8B030D-6E8A-4147-A177-3AD203B41FA5}">
                      <a16:colId xmlns:a16="http://schemas.microsoft.com/office/drawing/2014/main" xmlns="" val="20000"/>
                    </a:ext>
                  </a:extLst>
                </a:gridCol>
                <a:gridCol w="2001328">
                  <a:extLst>
                    <a:ext uri="{9D8B030D-6E8A-4147-A177-3AD203B41FA5}">
                      <a16:colId xmlns:a16="http://schemas.microsoft.com/office/drawing/2014/main" xmlns="" val="20001"/>
                    </a:ext>
                  </a:extLst>
                </a:gridCol>
                <a:gridCol w="2815851">
                  <a:extLst>
                    <a:ext uri="{9D8B030D-6E8A-4147-A177-3AD203B41FA5}">
                      <a16:colId xmlns:a16="http://schemas.microsoft.com/office/drawing/2014/main" xmlns="" val="20002"/>
                    </a:ext>
                  </a:extLst>
                </a:gridCol>
              </a:tblGrid>
              <a:tr h="270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u="none" strike="noStrike" cap="none" normalizeH="0" baseline="0" dirty="0" smtClean="0">
                          <a:ln>
                            <a:noFill/>
                          </a:ln>
                          <a:solidFill>
                            <a:schemeClr val="tx1"/>
                          </a:solidFill>
                          <a:effectLst/>
                        </a:rPr>
                        <a:t>GÖREV ÜNVANI</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u="none" strike="noStrike" cap="none" normalizeH="0" baseline="0" dirty="0" smtClean="0">
                          <a:ln>
                            <a:noFill/>
                          </a:ln>
                          <a:solidFill>
                            <a:schemeClr val="tx1"/>
                          </a:solidFill>
                          <a:effectLst/>
                        </a:rPr>
                        <a:t>NORM</a:t>
                      </a:r>
                      <a:endParaRPr kumimoji="0" lang="tr-TR" sz="1200" b="1" i="0" u="none" strike="noStrike" cap="none" normalizeH="0" baseline="0" dirty="0" smtClean="0">
                        <a:ln>
                          <a:noFill/>
                        </a:ln>
                        <a:solidFill>
                          <a:schemeClr val="tx1"/>
                        </a:solidFill>
                        <a:effectLst/>
                        <a:latin typeface="Verdana" pitchFamily="34" charset="0"/>
                      </a:endParaRPr>
                    </a:p>
                  </a:txBody>
                  <a:tcPr marL="91439" marR="91439"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TOPLAM</a:t>
                      </a:r>
                    </a:p>
                  </a:txBody>
                  <a:tcPr marL="91439" marR="91439"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bl>
          </a:graphicData>
        </a:graphic>
      </p:graphicFrame>
      <p:graphicFrame>
        <p:nvGraphicFramePr>
          <p:cNvPr id="36" name="Group 77"/>
          <p:cNvGraphicFramePr>
            <a:graphicFrameLocks noGrp="1"/>
          </p:cNvGraphicFramePr>
          <p:nvPr>
            <p:extLst>
              <p:ext uri="{D42A27DB-BD31-4B8C-83A1-F6EECF244321}">
                <p14:modId xmlns:p14="http://schemas.microsoft.com/office/powerpoint/2010/main" xmlns="" val="640528415"/>
              </p:ext>
            </p:extLst>
          </p:nvPr>
        </p:nvGraphicFramePr>
        <p:xfrm>
          <a:off x="619081" y="3712191"/>
          <a:ext cx="7786687" cy="1613646"/>
        </p:xfrm>
        <a:graphic>
          <a:graphicData uri="http://schemas.openxmlformats.org/drawingml/2006/table">
            <a:tbl>
              <a:tblPr>
                <a:tableStyleId>{616DA210-FB5B-4158-B5E0-FEB733F419BA}</a:tableStyleId>
              </a:tblPr>
              <a:tblGrid>
                <a:gridCol w="3019504">
                  <a:extLst>
                    <a:ext uri="{9D8B030D-6E8A-4147-A177-3AD203B41FA5}">
                      <a16:colId xmlns:a16="http://schemas.microsoft.com/office/drawing/2014/main" xmlns="" val="20000"/>
                    </a:ext>
                  </a:extLst>
                </a:gridCol>
                <a:gridCol w="1965967">
                  <a:extLst>
                    <a:ext uri="{9D8B030D-6E8A-4147-A177-3AD203B41FA5}">
                      <a16:colId xmlns:a16="http://schemas.microsoft.com/office/drawing/2014/main" xmlns="" val="20001"/>
                    </a:ext>
                  </a:extLst>
                </a:gridCol>
                <a:gridCol w="1179289">
                  <a:extLst>
                    <a:ext uri="{9D8B030D-6E8A-4147-A177-3AD203B41FA5}">
                      <a16:colId xmlns:a16="http://schemas.microsoft.com/office/drawing/2014/main" xmlns="" val="20002"/>
                    </a:ext>
                  </a:extLst>
                </a:gridCol>
                <a:gridCol w="1621927">
                  <a:extLst>
                    <a:ext uri="{9D8B030D-6E8A-4147-A177-3AD203B41FA5}">
                      <a16:colId xmlns:a16="http://schemas.microsoft.com/office/drawing/2014/main" xmlns="" val="20003"/>
                    </a:ext>
                  </a:extLst>
                </a:gridCol>
              </a:tblGrid>
              <a:tr h="28220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u="none" strike="noStrike" cap="none" normalizeH="0" baseline="0" dirty="0" smtClean="0">
                          <a:ln>
                            <a:noFill/>
                          </a:ln>
                          <a:solidFill>
                            <a:schemeClr val="tx1"/>
                          </a:solidFill>
                          <a:effectLst/>
                        </a:rPr>
                        <a:t>EĞİTİM ÖĞRETİM DIŞI PERSONEL DURUMU</a:t>
                      </a:r>
                      <a:endParaRPr kumimoji="0" lang="tr-TR" sz="1200" b="0"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32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u="none" strike="noStrike" cap="none" normalizeH="0" baseline="0" dirty="0" smtClean="0">
                          <a:ln>
                            <a:noFill/>
                          </a:ln>
                          <a:solidFill>
                            <a:schemeClr val="tx1"/>
                          </a:solidFill>
                          <a:effectLst/>
                        </a:rPr>
                        <a:t>PERSONEL GÖREV VE ÜNVANI</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dirty="0" smtClean="0">
                          <a:ln>
                            <a:noFill/>
                          </a:ln>
                          <a:solidFill>
                            <a:schemeClr val="tx1"/>
                          </a:solidFill>
                          <a:effectLst/>
                        </a:rPr>
                        <a:t>NORM</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dirty="0" smtClean="0">
                          <a:ln>
                            <a:noFill/>
                          </a:ln>
                          <a:solidFill>
                            <a:schemeClr val="tx1"/>
                          </a:solidFill>
                          <a:effectLst/>
                        </a:rPr>
                        <a:t>MEVCUT</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dirty="0" smtClean="0">
                          <a:ln>
                            <a:noFill/>
                          </a:ln>
                          <a:solidFill>
                            <a:schemeClr val="tx1"/>
                          </a:solidFill>
                          <a:effectLst/>
                        </a:rPr>
                        <a:t>İHTİYAÇ</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1"/>
                  </a:ext>
                </a:extLst>
              </a:tr>
              <a:tr h="332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solidFill>
                            <a:schemeClr val="tx1"/>
                          </a:solidFill>
                          <a:effectLst/>
                        </a:rPr>
                        <a:t>Genel İdare Hizmetleri</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T="45706" marB="45706" anchor="ctr" horzOverflow="overflow">
                    <a:noFill/>
                  </a:tcPr>
                </a:tc>
                <a:extLst>
                  <a:ext uri="{0D108BD9-81ED-4DB2-BD59-A6C34878D82A}">
                    <a16:rowId xmlns:a16="http://schemas.microsoft.com/office/drawing/2014/main" xmlns="" val="10002"/>
                  </a:ext>
                </a:extLst>
              </a:tr>
              <a:tr h="332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solidFill>
                            <a:schemeClr val="tx1"/>
                          </a:solidFill>
                          <a:effectLst/>
                        </a:rPr>
                        <a:t>Yardımcı  Hizmetler Sınıfı</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p>
                  </a:txBody>
                  <a:tcPr marT="45706" marB="45706"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T="45706" marB="45706" anchor="ctr" horzOverflow="overflow">
                    <a:noFill/>
                  </a:tcPr>
                </a:tc>
                <a:extLst>
                  <a:ext uri="{0D108BD9-81ED-4DB2-BD59-A6C34878D82A}">
                    <a16:rowId xmlns:a16="http://schemas.microsoft.com/office/drawing/2014/main" xmlns="" val="10003"/>
                  </a:ext>
                </a:extLst>
              </a:tr>
              <a:tr h="332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solidFill>
                            <a:schemeClr val="tx1"/>
                          </a:solidFill>
                          <a:effectLst/>
                        </a:rPr>
                        <a:t>TOPLAM</a:t>
                      </a:r>
                      <a:endParaRPr kumimoji="0" lang="tr-TR" sz="1200" b="1" i="0" u="none" strike="noStrike" cap="none" normalizeH="0" baseline="0" dirty="0" smtClean="0">
                        <a:ln>
                          <a:noFill/>
                        </a:ln>
                        <a:solidFill>
                          <a:schemeClr val="tx1"/>
                        </a:solidFill>
                        <a:effectLst/>
                        <a:latin typeface="Verdana" pitchFamily="34" charset="0"/>
                      </a:endParaRPr>
                    </a:p>
                  </a:txBody>
                  <a:tcPr marT="45706" marB="45706" anchor="ctr" horzOverflow="overflow">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p>
                  </a:txBody>
                  <a:tcPr marT="45706" marB="45706"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p>
                  </a:txBody>
                  <a:tcPr marT="45706" marB="45706"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T="45706" marB="45706" anchor="ctr" horzOverflow="overflow">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4"/>
                  </a:ext>
                </a:extLst>
              </a:tr>
            </a:tbl>
          </a:graphicData>
        </a:graphic>
      </p:graphicFrame>
      <p:pic>
        <p:nvPicPr>
          <p:cNvPr id="9" name="Resim 8">
            <a:extLst>
              <a:ext uri="{FF2B5EF4-FFF2-40B4-BE49-F238E27FC236}">
                <a16:creationId xmlns:a16="http://schemas.microsoft.com/office/drawing/2014/main" xmlns="" id="{D6E815D2-CE48-4171-A3DA-7200CE3D3009}"/>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5768" y="65702"/>
            <a:ext cx="645459" cy="564776"/>
          </a:xfrm>
          <a:prstGeom prst="ellipse">
            <a:avLst/>
          </a:prstGeom>
          <a:ln w="63500" cap="rnd">
            <a:noFill/>
          </a:ln>
          <a:effectLst>
            <a:glow rad="101600">
              <a:schemeClr val="tx1">
                <a:alpha val="24000"/>
              </a:schemeClr>
            </a:glow>
            <a:outerShdw blurRad="381000" dist="292100" dir="5400000" sx="-80000" sy="-18000" rotWithShape="0">
              <a:schemeClr val="tx1">
                <a:alpha val="22000"/>
              </a:scheme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 name="Tablo 1"/>
          <p:cNvGraphicFramePr>
            <a:graphicFrameLocks noGrp="1"/>
          </p:cNvGraphicFramePr>
          <p:nvPr>
            <p:extLst>
              <p:ext uri="{D42A27DB-BD31-4B8C-83A1-F6EECF244321}">
                <p14:modId xmlns:p14="http://schemas.microsoft.com/office/powerpoint/2010/main" xmlns="" val="3604164089"/>
              </p:ext>
            </p:extLst>
          </p:nvPr>
        </p:nvGraphicFramePr>
        <p:xfrm>
          <a:off x="586854" y="5813946"/>
          <a:ext cx="7723379" cy="674303"/>
        </p:xfrm>
        <a:graphic>
          <a:graphicData uri="http://schemas.openxmlformats.org/drawingml/2006/table">
            <a:tbl>
              <a:tblPr firstRow="1" bandRow="1">
                <a:tableStyleId>{7DF18680-E054-41AD-8BC1-D1AEF772440D}</a:tableStyleId>
              </a:tblPr>
              <a:tblGrid>
                <a:gridCol w="3004126">
                  <a:extLst>
                    <a:ext uri="{9D8B030D-6E8A-4147-A177-3AD203B41FA5}">
                      <a16:colId xmlns:a16="http://schemas.microsoft.com/office/drawing/2014/main" xmlns="" val="20000"/>
                    </a:ext>
                  </a:extLst>
                </a:gridCol>
                <a:gridCol w="1942742">
                  <a:extLst>
                    <a:ext uri="{9D8B030D-6E8A-4147-A177-3AD203B41FA5}">
                      <a16:colId xmlns:a16="http://schemas.microsoft.com/office/drawing/2014/main" xmlns="" val="20001"/>
                    </a:ext>
                  </a:extLst>
                </a:gridCol>
                <a:gridCol w="1181050">
                  <a:extLst>
                    <a:ext uri="{9D8B030D-6E8A-4147-A177-3AD203B41FA5}">
                      <a16:colId xmlns:a16="http://schemas.microsoft.com/office/drawing/2014/main" xmlns="" val="20002"/>
                    </a:ext>
                  </a:extLst>
                </a:gridCol>
                <a:gridCol w="1595461">
                  <a:extLst>
                    <a:ext uri="{9D8B030D-6E8A-4147-A177-3AD203B41FA5}">
                      <a16:colId xmlns:a16="http://schemas.microsoft.com/office/drawing/2014/main" xmlns="" val="20003"/>
                    </a:ext>
                  </a:extLst>
                </a:gridCol>
              </a:tblGrid>
              <a:tr h="674303">
                <a:tc>
                  <a:txBody>
                    <a:bodyPr/>
                    <a:lstStyle/>
                    <a:p>
                      <a:r>
                        <a:rPr lang="tr-TR" dirty="0" smtClean="0"/>
                        <a:t>TOPLAM</a:t>
                      </a:r>
                      <a:endParaRPr lang="tr-TR" b="1" dirty="0"/>
                    </a:p>
                  </a:txBody>
                  <a:tcPr/>
                </a:tc>
                <a:tc>
                  <a:txBody>
                    <a:bodyPr/>
                    <a:lstStyle/>
                    <a:p>
                      <a:pPr algn="ctr"/>
                      <a:r>
                        <a:rPr lang="tr-TR" dirty="0" smtClean="0"/>
                        <a:t>12</a:t>
                      </a:r>
                      <a:endParaRPr lang="tr-TR" b="1" dirty="0"/>
                    </a:p>
                  </a:txBody>
                  <a:tcPr/>
                </a:tc>
                <a:tc>
                  <a:txBody>
                    <a:bodyPr/>
                    <a:lstStyle/>
                    <a:p>
                      <a:pPr algn="ctr"/>
                      <a:r>
                        <a:rPr lang="tr-TR" dirty="0" smtClean="0"/>
                        <a:t>12</a:t>
                      </a:r>
                      <a:endParaRPr lang="tr-TR" b="1" dirty="0"/>
                    </a:p>
                  </a:txBody>
                  <a:tcPr/>
                </a:tc>
                <a:tc>
                  <a:txBody>
                    <a:bodyPr/>
                    <a:lstStyle/>
                    <a:p>
                      <a:pPr algn="ctr"/>
                      <a:r>
                        <a:rPr lang="tr-TR" dirty="0" smtClean="0"/>
                        <a:t>0</a:t>
                      </a:r>
                      <a:endParaRPr lang="tr-TR" b="1"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87119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8321" y="1557152"/>
            <a:ext cx="7886700" cy="4736352"/>
          </a:xfrm>
        </p:spPr>
        <p:txBody>
          <a:bodyPr>
            <a:normAutofit fontScale="92500" lnSpcReduction="10000"/>
          </a:bodyPr>
          <a:lstStyle/>
          <a:p>
            <a:pPr marL="0" lvl="0" indent="0">
              <a:buNone/>
            </a:pPr>
            <a:r>
              <a:rPr lang="tr-TR" sz="2900" b="1" dirty="0" smtClean="0"/>
              <a:t>2023/2024 eğitim öğretim yılı öğrenci sayıları;</a:t>
            </a:r>
            <a:endParaRPr lang="tr-TR" sz="2900" dirty="0" smtClean="0"/>
          </a:p>
          <a:p>
            <a:r>
              <a:rPr lang="tr-TR" b="1" dirty="0" smtClean="0"/>
              <a:t>5.SINIF                      : </a:t>
            </a:r>
            <a:r>
              <a:rPr lang="tr-TR" dirty="0" smtClean="0"/>
              <a:t>14 Öğrenci</a:t>
            </a:r>
            <a:endParaRPr lang="tr-TR" dirty="0"/>
          </a:p>
          <a:p>
            <a:pPr lvl="0"/>
            <a:r>
              <a:rPr lang="tr-TR" b="1" dirty="0" smtClean="0"/>
              <a:t>6.SINIF                      : </a:t>
            </a:r>
            <a:r>
              <a:rPr lang="tr-TR" dirty="0" smtClean="0"/>
              <a:t>5Öğrenci</a:t>
            </a:r>
            <a:endParaRPr lang="tr-TR" dirty="0"/>
          </a:p>
          <a:p>
            <a:pPr lvl="0"/>
            <a:r>
              <a:rPr lang="tr-TR" b="1" dirty="0" smtClean="0"/>
              <a:t>7.SINIF                      : </a:t>
            </a:r>
            <a:r>
              <a:rPr lang="tr-TR" dirty="0" smtClean="0"/>
              <a:t>5 </a:t>
            </a:r>
            <a:r>
              <a:rPr lang="tr-TR" dirty="0"/>
              <a:t>Öğrenci</a:t>
            </a:r>
          </a:p>
          <a:p>
            <a:pPr lvl="0"/>
            <a:r>
              <a:rPr lang="tr-TR" b="1" dirty="0" smtClean="0"/>
              <a:t>8.SINIF                      : </a:t>
            </a:r>
            <a:r>
              <a:rPr lang="tr-TR" dirty="0" smtClean="0"/>
              <a:t>8 Öğrenci</a:t>
            </a:r>
          </a:p>
          <a:p>
            <a:pPr lvl="0"/>
            <a:r>
              <a:rPr lang="tr-TR" b="1" dirty="0" smtClean="0"/>
              <a:t>ÖZEL EĞİTİM SINIFI: </a:t>
            </a:r>
            <a:r>
              <a:rPr lang="tr-TR" dirty="0" smtClean="0"/>
              <a:t>1 Öğrenci</a:t>
            </a:r>
            <a:endParaRPr lang="tr-TR" dirty="0"/>
          </a:p>
          <a:p>
            <a:r>
              <a:rPr lang="tr-TR" sz="3600" b="1" dirty="0" smtClean="0"/>
              <a:t>Toplam </a:t>
            </a:r>
            <a:r>
              <a:rPr lang="tr-TR" sz="3600" b="1" dirty="0"/>
              <a:t>Öğrenci </a:t>
            </a:r>
            <a:r>
              <a:rPr lang="tr-TR" sz="3600" b="1" dirty="0" smtClean="0"/>
              <a:t>Sayısı   : 33</a:t>
            </a:r>
          </a:p>
          <a:p>
            <a:pPr marL="0" indent="0">
              <a:buNone/>
            </a:pPr>
            <a:endParaRPr lang="tr-TR" sz="3600" b="1" dirty="0" smtClean="0"/>
          </a:p>
          <a:p>
            <a:pPr marL="0" indent="0">
              <a:buNone/>
            </a:pPr>
            <a:endParaRPr lang="tr-TR" sz="2900" b="1" dirty="0"/>
          </a:p>
          <a:p>
            <a:pPr marL="0" lvl="0" indent="0">
              <a:buNone/>
            </a:pPr>
            <a:r>
              <a:rPr lang="tr-TR" sz="2900" dirty="0" smtClean="0"/>
              <a:t>   </a:t>
            </a:r>
          </a:p>
          <a:p>
            <a:pPr marL="0" indent="0">
              <a:buNone/>
            </a:pPr>
            <a:endParaRPr lang="tr-TR" dirty="0"/>
          </a:p>
        </p:txBody>
      </p:sp>
      <p:sp>
        <p:nvSpPr>
          <p:cNvPr id="5" name="TextBox 1"/>
          <p:cNvSpPr txBox="1">
            <a:spLocks noChangeArrowheads="1"/>
          </p:cNvSpPr>
          <p:nvPr/>
        </p:nvSpPr>
        <p:spPr bwMode="auto">
          <a:xfrm>
            <a:off x="711960" y="266249"/>
            <a:ext cx="7803390" cy="954107"/>
          </a:xfrm>
          <a:prstGeom prst="rect">
            <a:avLst/>
          </a:prstGeom>
          <a:solidFill>
            <a:schemeClr val="accent1">
              <a:lumMod val="75000"/>
            </a:schemeClr>
          </a:solidFill>
          <a:ln w="9525">
            <a:noFill/>
            <a:miter lim="800000"/>
            <a:headEnd/>
            <a:tailEnd/>
          </a:ln>
        </p:spPr>
        <p:txBody>
          <a:bodyPr wrap="square">
            <a:spAutoFit/>
          </a:bodyPr>
          <a:lstStyle/>
          <a:p>
            <a:pPr algn="ctr"/>
            <a:r>
              <a:rPr lang="tr-TR" sz="2800" b="1" dirty="0" smtClean="0">
                <a:solidFill>
                  <a:schemeClr val="bg1"/>
                </a:solidFill>
              </a:rPr>
              <a:t>2023-2024 </a:t>
            </a:r>
            <a:r>
              <a:rPr lang="tr-TR" sz="2800" b="1" dirty="0">
                <a:solidFill>
                  <a:schemeClr val="bg1"/>
                </a:solidFill>
              </a:rPr>
              <a:t>EĞİTİM ÖĞRETİM YILI ÖĞRENCİ SAYILARI</a:t>
            </a:r>
          </a:p>
        </p:txBody>
      </p:sp>
      <p:sp>
        <p:nvSpPr>
          <p:cNvPr id="2" name="Yuvarlatılmış Dikdörtgen 1"/>
          <p:cNvSpPr/>
          <p:nvPr/>
        </p:nvSpPr>
        <p:spPr>
          <a:xfrm>
            <a:off x="5496105" y="4295448"/>
            <a:ext cx="3019245" cy="1716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rPr>
              <a:t>GENEL TOPLAM ÖĞRENCİ SAYISI : 33</a:t>
            </a:r>
            <a:endParaRPr lang="tr-TR" sz="3600" b="1" dirty="0">
              <a:solidFill>
                <a:schemeClr val="tx1"/>
              </a:solidFill>
            </a:endParaRPr>
          </a:p>
        </p:txBody>
      </p:sp>
    </p:spTree>
    <p:extLst>
      <p:ext uri="{BB962C8B-B14F-4D97-AF65-F5344CB8AC3E}">
        <p14:creationId xmlns:p14="http://schemas.microsoft.com/office/powerpoint/2010/main" xmlns="" val="53018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etin kutusu 6"/>
          <p:cNvSpPr txBox="1"/>
          <p:nvPr/>
        </p:nvSpPr>
        <p:spPr>
          <a:xfrm>
            <a:off x="2657827" y="6635557"/>
            <a:ext cx="32412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1" i="0" u="none" strike="noStrike" kern="1200" cap="none" spc="300" normalizeH="0" baseline="0" noProof="0" dirty="0" smtClean="0">
                <a:ln>
                  <a:noFill/>
                </a:ln>
                <a:solidFill>
                  <a:prstClr val="black"/>
                </a:solidFill>
                <a:effectLst/>
                <a:uLnTx/>
                <a:uFillTx/>
                <a:latin typeface="Calibri" panose="020F0502020204030204"/>
                <a:ea typeface="+mn-ea"/>
                <a:cs typeface="+mn-cs"/>
              </a:rPr>
              <a:t>.:</a:t>
            </a:r>
            <a:endParaRPr kumimoji="0" lang="tr-TR" sz="1000" b="1"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o 9"/>
          <p:cNvGraphicFramePr>
            <a:graphicFrameLocks noGrp="1"/>
          </p:cNvGraphicFramePr>
          <p:nvPr>
            <p:extLst>
              <p:ext uri="{D42A27DB-BD31-4B8C-83A1-F6EECF244321}">
                <p14:modId xmlns:p14="http://schemas.microsoft.com/office/powerpoint/2010/main" xmlns="" val="3508332235"/>
              </p:ext>
            </p:extLst>
          </p:nvPr>
        </p:nvGraphicFramePr>
        <p:xfrm>
          <a:off x="1507405" y="1162094"/>
          <a:ext cx="6012511" cy="5241532"/>
        </p:xfrm>
        <a:graphic>
          <a:graphicData uri="http://schemas.openxmlformats.org/drawingml/2006/table">
            <a:tbl>
              <a:tblPr firstRow="1" bandRow="1">
                <a:tableStyleId>{5940675A-B579-460E-94D1-54222C63F5DA}</a:tableStyleId>
              </a:tblPr>
              <a:tblGrid>
                <a:gridCol w="2957289">
                  <a:extLst>
                    <a:ext uri="{9D8B030D-6E8A-4147-A177-3AD203B41FA5}">
                      <a16:colId xmlns:a16="http://schemas.microsoft.com/office/drawing/2014/main" xmlns="" val="20000"/>
                    </a:ext>
                  </a:extLst>
                </a:gridCol>
                <a:gridCol w="1554770">
                  <a:extLst>
                    <a:ext uri="{9D8B030D-6E8A-4147-A177-3AD203B41FA5}">
                      <a16:colId xmlns:a16="http://schemas.microsoft.com/office/drawing/2014/main" xmlns="" val="20001"/>
                    </a:ext>
                  </a:extLst>
                </a:gridCol>
                <a:gridCol w="1500452">
                  <a:extLst>
                    <a:ext uri="{9D8B030D-6E8A-4147-A177-3AD203B41FA5}">
                      <a16:colId xmlns:a16="http://schemas.microsoft.com/office/drawing/2014/main" xmlns="" val="20002"/>
                    </a:ext>
                  </a:extLst>
                </a:gridCol>
              </a:tblGrid>
              <a:tr h="536584">
                <a:tc>
                  <a:txBody>
                    <a:bodyPr/>
                    <a:lstStyle/>
                    <a:p>
                      <a:pPr>
                        <a:lnSpc>
                          <a:spcPct val="107000"/>
                        </a:lnSpc>
                        <a:spcAft>
                          <a:spcPts val="0"/>
                        </a:spcAft>
                      </a:pPr>
                      <a:r>
                        <a:rPr lang="tr-TR" sz="1200" b="1" dirty="0">
                          <a:effectLst/>
                        </a:rPr>
                        <a:t>DURUMU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tr-TR" sz="1200" b="1" dirty="0" smtClean="0">
                          <a:effectLst/>
                        </a:rPr>
                        <a:t>ÖĞRENCİ SAYISI</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b="1" dirty="0" smtClean="0">
                          <a:effectLst/>
                        </a:rPr>
                        <a:t>ÖĞRENCİ SAYISI</a:t>
                      </a:r>
                      <a:endParaRPr lang="tr-TR" sz="105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378839">
                <a:tc>
                  <a:txBody>
                    <a:bodyPr/>
                    <a:lstStyle/>
                    <a:p>
                      <a:pPr>
                        <a:lnSpc>
                          <a:spcPct val="107000"/>
                        </a:lnSpc>
                        <a:spcAft>
                          <a:spcPts val="0"/>
                        </a:spcAft>
                      </a:pPr>
                      <a:r>
                        <a:rPr lang="tr-TR" sz="1800" b="1" dirty="0">
                          <a:effectLst/>
                        </a:rPr>
                        <a:t>Şehit Çocuğu</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253459149"/>
                  </a:ext>
                </a:extLst>
              </a:tr>
              <a:tr h="378839">
                <a:tc>
                  <a:txBody>
                    <a:bodyPr/>
                    <a:lstStyle/>
                    <a:p>
                      <a:pPr>
                        <a:lnSpc>
                          <a:spcPct val="107000"/>
                        </a:lnSpc>
                        <a:spcAft>
                          <a:spcPts val="0"/>
                        </a:spcAft>
                      </a:pPr>
                      <a:r>
                        <a:rPr lang="tr-TR" sz="1800" b="1" dirty="0">
                          <a:effectLst/>
                        </a:rPr>
                        <a:t>Anne Vefat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3142021369"/>
                  </a:ext>
                </a:extLst>
              </a:tr>
              <a:tr h="378839">
                <a:tc>
                  <a:txBody>
                    <a:bodyPr/>
                    <a:lstStyle/>
                    <a:p>
                      <a:pPr>
                        <a:lnSpc>
                          <a:spcPct val="107000"/>
                        </a:lnSpc>
                        <a:spcAft>
                          <a:spcPts val="0"/>
                        </a:spcAft>
                      </a:pPr>
                      <a:r>
                        <a:rPr lang="tr-TR" sz="1800" b="1" dirty="0">
                          <a:effectLst/>
                        </a:rPr>
                        <a:t>Baba Vefat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2616755206"/>
                  </a:ext>
                </a:extLst>
              </a:tr>
              <a:tr h="378839">
                <a:tc>
                  <a:txBody>
                    <a:bodyPr/>
                    <a:lstStyle/>
                    <a:p>
                      <a:pPr>
                        <a:lnSpc>
                          <a:spcPct val="107000"/>
                        </a:lnSpc>
                        <a:spcAft>
                          <a:spcPts val="0"/>
                        </a:spcAft>
                      </a:pPr>
                      <a:r>
                        <a:rPr lang="tr-TR" sz="1800" b="1" dirty="0">
                          <a:effectLst/>
                        </a:rPr>
                        <a:t>Anne Baba Vefat</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2554007541"/>
                  </a:ext>
                </a:extLst>
              </a:tr>
              <a:tr h="378839">
                <a:tc>
                  <a:txBody>
                    <a:bodyPr/>
                    <a:lstStyle/>
                    <a:p>
                      <a:pPr>
                        <a:lnSpc>
                          <a:spcPct val="107000"/>
                        </a:lnSpc>
                        <a:spcAft>
                          <a:spcPts val="0"/>
                        </a:spcAft>
                      </a:pPr>
                      <a:r>
                        <a:rPr lang="tr-TR" sz="1800" b="1" dirty="0">
                          <a:effectLst/>
                        </a:rPr>
                        <a:t>Anne Baba Ayrı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736386385"/>
                  </a:ext>
                </a:extLst>
              </a:tr>
              <a:tr h="392208">
                <a:tc>
                  <a:txBody>
                    <a:bodyPr/>
                    <a:lstStyle/>
                    <a:p>
                      <a:pPr>
                        <a:lnSpc>
                          <a:spcPct val="107000"/>
                        </a:lnSpc>
                        <a:spcAft>
                          <a:spcPts val="0"/>
                        </a:spcAft>
                      </a:pPr>
                      <a:r>
                        <a:rPr lang="tr-TR" sz="1800" b="1" dirty="0">
                          <a:effectLst/>
                        </a:rPr>
                        <a:t>Anne baba ayrı babayla kalıyor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0002"/>
                  </a:ext>
                </a:extLst>
              </a:tr>
              <a:tr h="378839">
                <a:tc>
                  <a:txBody>
                    <a:bodyPr/>
                    <a:lstStyle/>
                    <a:p>
                      <a:pPr>
                        <a:lnSpc>
                          <a:spcPct val="107000"/>
                        </a:lnSpc>
                        <a:spcAft>
                          <a:spcPts val="0"/>
                        </a:spcAft>
                      </a:pPr>
                      <a:r>
                        <a:rPr lang="tr-TR" sz="1800" b="1" dirty="0">
                          <a:effectLst/>
                        </a:rPr>
                        <a:t>Anne baba ayrı anneyle kalıyor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0003"/>
                  </a:ext>
                </a:extLst>
              </a:tr>
              <a:tr h="355033">
                <a:tc>
                  <a:txBody>
                    <a:bodyPr/>
                    <a:lstStyle/>
                    <a:p>
                      <a:pPr>
                        <a:lnSpc>
                          <a:spcPct val="107000"/>
                        </a:lnSpc>
                        <a:spcAft>
                          <a:spcPts val="0"/>
                        </a:spcAft>
                      </a:pPr>
                      <a:r>
                        <a:rPr lang="tr-TR" sz="1800" b="1" dirty="0">
                          <a:effectLst/>
                        </a:rPr>
                        <a:t>Anne baba dışında biriyle kalıyor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0004"/>
                  </a:ext>
                </a:extLst>
              </a:tr>
              <a:tr h="462777">
                <a:tc>
                  <a:txBody>
                    <a:bodyPr/>
                    <a:lstStyle/>
                    <a:p>
                      <a:pPr>
                        <a:lnSpc>
                          <a:spcPct val="107000"/>
                        </a:lnSpc>
                        <a:spcAft>
                          <a:spcPts val="0"/>
                        </a:spcAft>
                      </a:pPr>
                      <a:r>
                        <a:rPr lang="tr-TR" sz="1800" b="1" dirty="0">
                          <a:effectLst/>
                        </a:rPr>
                        <a:t>Maddi durumu çok kötü olan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800" b="1" dirty="0" smtClean="0">
                          <a:effectLst/>
                        </a:rPr>
                        <a:t>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10005"/>
                  </a:ext>
                </a:extLst>
              </a:tr>
              <a:tr h="462777">
                <a:tc>
                  <a:txBody>
                    <a:bodyPr/>
                    <a:lstStyle/>
                    <a:p>
                      <a:pPr>
                        <a:lnSpc>
                          <a:spcPct val="107000"/>
                        </a:lnSpc>
                        <a:spcAft>
                          <a:spcPts val="0"/>
                        </a:spcAft>
                      </a:pPr>
                      <a:r>
                        <a:rPr lang="tr-TR" sz="1800" b="1" dirty="0">
                          <a:effectLst/>
                        </a:rPr>
                        <a:t>TOPLAM </a:t>
                      </a:r>
                      <a:r>
                        <a:rPr lang="tr-TR" sz="1800" b="1" dirty="0" smtClean="0">
                          <a:effectLst/>
                        </a:rPr>
                        <a:t>DEZAVANTAJLI</a:t>
                      </a:r>
                      <a:r>
                        <a:rPr lang="tr-TR" sz="1800" b="1" baseline="0" dirty="0" smtClean="0">
                          <a:effectLst/>
                        </a:rPr>
                        <a:t> </a:t>
                      </a:r>
                      <a:r>
                        <a:rPr lang="tr-TR" sz="1800" b="1" dirty="0" smtClean="0">
                          <a:effectLst/>
                        </a:rPr>
                        <a:t>ÖĞRENCİ </a:t>
                      </a:r>
                      <a:r>
                        <a:rPr lang="tr-TR" sz="1800" b="1" dirty="0">
                          <a:effectLst/>
                        </a:rPr>
                        <a:t>SAYISI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r">
                        <a:lnSpc>
                          <a:spcPct val="107000"/>
                        </a:lnSpc>
                        <a:spcAft>
                          <a:spcPts val="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xmlns="" val="2307173624"/>
                  </a:ext>
                </a:extLst>
              </a:tr>
            </a:tbl>
          </a:graphicData>
        </a:graphic>
      </p:graphicFrame>
      <p:sp>
        <p:nvSpPr>
          <p:cNvPr id="8" name="TextBox 1"/>
          <p:cNvSpPr txBox="1">
            <a:spLocks noChangeArrowheads="1"/>
          </p:cNvSpPr>
          <p:nvPr/>
        </p:nvSpPr>
        <p:spPr bwMode="auto">
          <a:xfrm>
            <a:off x="517750" y="415332"/>
            <a:ext cx="7803390" cy="523220"/>
          </a:xfrm>
          <a:prstGeom prst="rect">
            <a:avLst/>
          </a:prstGeom>
          <a:solidFill>
            <a:schemeClr val="accent1">
              <a:lumMod val="75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ko-KR" sz="2800" b="1" noProof="0" dirty="0" smtClean="0">
                <a:solidFill>
                  <a:prstClr val="white"/>
                </a:solidFill>
                <a:latin typeface="Calibri" panose="020F0502020204030204" pitchFamily="34" charset="0"/>
                <a:ea typeface="맑은 고딕" pitchFamily="50" charset="-127"/>
                <a:cs typeface="Calibri" panose="020F0502020204030204" pitchFamily="34" charset="0"/>
              </a:rPr>
              <a:t>DEZAVANTAJLI ÖĞRENCİ BİLGİLERİ (</a:t>
            </a:r>
            <a:r>
              <a:rPr lang="tr-TR" altLang="ko-KR" sz="2800" b="1" noProof="0" dirty="0" smtClean="0">
                <a:solidFill>
                  <a:prstClr val="white"/>
                </a:solidFill>
                <a:latin typeface="Calibri" panose="020F0502020204030204" pitchFamily="34" charset="0"/>
                <a:ea typeface="맑은 고딕" pitchFamily="50" charset="-127"/>
                <a:cs typeface="Calibri" panose="020F0502020204030204" pitchFamily="34" charset="0"/>
              </a:rPr>
              <a:t>2023-2024)</a:t>
            </a:r>
            <a:endParaRPr kumimoji="0" lang="tr-TR" altLang="ko-KR" sz="2800" b="1" i="0" u="none" strike="noStrike" kern="1200" cap="none" spc="0" normalizeH="0" baseline="0" noProof="0" dirty="0">
              <a:ln>
                <a:noFill/>
              </a:ln>
              <a:solidFill>
                <a:prstClr val="white"/>
              </a:solidFill>
              <a:effectLst/>
              <a:uLnTx/>
              <a:uFillTx/>
              <a:latin typeface="Calibri" panose="020F0502020204030204" pitchFamily="34" charset="0"/>
              <a:ea typeface="맑은 고딕" pitchFamily="50" charset="-127"/>
              <a:cs typeface="Calibri" panose="020F0502020204030204" pitchFamily="34" charset="0"/>
            </a:endParaRPr>
          </a:p>
        </p:txBody>
      </p:sp>
    </p:spTree>
    <p:extLst>
      <p:ext uri="{BB962C8B-B14F-4D97-AF65-F5344CB8AC3E}">
        <p14:creationId xmlns:p14="http://schemas.microsoft.com/office/powerpoint/2010/main" xmlns="" val="77509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
          <p:cNvSpPr txBox="1">
            <a:spLocks noChangeArrowheads="1"/>
          </p:cNvSpPr>
          <p:nvPr/>
        </p:nvSpPr>
        <p:spPr bwMode="auto">
          <a:xfrm>
            <a:off x="602378" y="378393"/>
            <a:ext cx="7803390" cy="523220"/>
          </a:xfrm>
          <a:prstGeom prst="rect">
            <a:avLst/>
          </a:prstGeom>
          <a:solidFill>
            <a:schemeClr val="accent1">
              <a:lumMod val="75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rPr>
              <a:t>ÖĞRENCİ TAŞIMA SAYILARI </a:t>
            </a:r>
            <a:endParaRPr kumimoji="0" lang="tr-TR" altLang="ko-KR" sz="2800" b="1" i="0" u="none" strike="noStrike" kern="1200" cap="none" spc="0" normalizeH="0" baseline="0" noProof="0" dirty="0">
              <a:ln>
                <a:noFill/>
              </a:ln>
              <a:solidFill>
                <a:prstClr val="white"/>
              </a:solidFill>
              <a:effectLst/>
              <a:uLnTx/>
              <a:uFillTx/>
              <a:latin typeface="Calibri" panose="020F0502020204030204" pitchFamily="34" charset="0"/>
              <a:ea typeface="맑은 고딕" pitchFamily="50" charset="-127"/>
              <a:cs typeface="Calibri" panose="020F0502020204030204"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xmlns="" val="2552238777"/>
              </p:ext>
            </p:extLst>
          </p:nvPr>
        </p:nvGraphicFramePr>
        <p:xfrm>
          <a:off x="268547" y="1008863"/>
          <a:ext cx="8471051" cy="3873069"/>
        </p:xfrm>
        <a:graphic>
          <a:graphicData uri="http://schemas.openxmlformats.org/drawingml/2006/table">
            <a:tbl>
              <a:tblPr firstRow="1" bandRow="1">
                <a:tableStyleId>{5940675A-B579-460E-94D1-54222C63F5DA}</a:tableStyleId>
              </a:tblPr>
              <a:tblGrid>
                <a:gridCol w="3519212">
                  <a:extLst>
                    <a:ext uri="{9D8B030D-6E8A-4147-A177-3AD203B41FA5}">
                      <a16:colId xmlns:a16="http://schemas.microsoft.com/office/drawing/2014/main" xmlns="" val="20000"/>
                    </a:ext>
                  </a:extLst>
                </a:gridCol>
                <a:gridCol w="1228299">
                  <a:extLst>
                    <a:ext uri="{9D8B030D-6E8A-4147-A177-3AD203B41FA5}">
                      <a16:colId xmlns:a16="http://schemas.microsoft.com/office/drawing/2014/main" xmlns="" val="20001"/>
                    </a:ext>
                  </a:extLst>
                </a:gridCol>
                <a:gridCol w="1303239">
                  <a:extLst>
                    <a:ext uri="{9D8B030D-6E8A-4147-A177-3AD203B41FA5}">
                      <a16:colId xmlns:a16="http://schemas.microsoft.com/office/drawing/2014/main" xmlns="" val="20002"/>
                    </a:ext>
                  </a:extLst>
                </a:gridCol>
                <a:gridCol w="1117062">
                  <a:extLst>
                    <a:ext uri="{9D8B030D-6E8A-4147-A177-3AD203B41FA5}">
                      <a16:colId xmlns:a16="http://schemas.microsoft.com/office/drawing/2014/main" xmlns="" val="20003"/>
                    </a:ext>
                  </a:extLst>
                </a:gridCol>
                <a:gridCol w="1303239">
                  <a:extLst>
                    <a:ext uri="{9D8B030D-6E8A-4147-A177-3AD203B41FA5}">
                      <a16:colId xmlns:a16="http://schemas.microsoft.com/office/drawing/2014/main" xmlns="" val="20004"/>
                    </a:ext>
                  </a:extLst>
                </a:gridCol>
              </a:tblGrid>
              <a:tr h="662356">
                <a:tc>
                  <a:txBody>
                    <a:bodyPr/>
                    <a:lstStyle/>
                    <a:p>
                      <a:r>
                        <a:rPr lang="tr-TR" sz="2800" b="1" u="none" dirty="0" smtClean="0"/>
                        <a:t>TAŞIMA BİLGİLERİ</a:t>
                      </a:r>
                      <a:endParaRPr lang="tr-TR" sz="28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400" b="1" u="none" dirty="0" smtClean="0"/>
                        <a:t>TEMEL</a:t>
                      </a:r>
                      <a:r>
                        <a:rPr lang="tr-TR" sz="1400" b="1" u="none" baseline="0" dirty="0" smtClean="0"/>
                        <a:t>EĞİTİM</a:t>
                      </a:r>
                      <a:endParaRPr lang="tr-TR" sz="14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400" b="1" u="none" dirty="0" smtClean="0"/>
                        <a:t>ORTAÖĞRETİM</a:t>
                      </a:r>
                      <a:endParaRPr lang="tr-TR" sz="14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400" b="1" u="none" dirty="0" smtClean="0"/>
                        <a:t>ÖZEL EĞİTİM</a:t>
                      </a:r>
                      <a:endParaRPr lang="tr-TR" sz="1400" b="1" u="none" dirty="0">
                        <a:solidFill>
                          <a:schemeClr val="bg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400" b="1" u="none" dirty="0" smtClean="0">
                          <a:solidFill>
                            <a:schemeClr val="tx1"/>
                          </a:solidFill>
                          <a:latin typeface="+mj-lt"/>
                        </a:rPr>
                        <a:t>TOPLAM</a:t>
                      </a:r>
                      <a:endParaRPr lang="tr-TR" sz="14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484139">
                <a:tc>
                  <a:txBody>
                    <a:bodyPr/>
                    <a:lstStyle/>
                    <a:p>
                      <a:pPr algn="l"/>
                      <a:r>
                        <a:rPr lang="tr-TR" sz="2000" b="1" dirty="0" smtClean="0"/>
                        <a:t>Taşıma</a:t>
                      </a:r>
                      <a:r>
                        <a:rPr lang="tr-TR" sz="2000" b="1" baseline="0" dirty="0" smtClean="0"/>
                        <a:t> Yapılan Merkez Okul Sayısı</a:t>
                      </a:r>
                      <a:endParaRPr lang="tr-TR" sz="2000" b="1" dirty="0">
                        <a:latin typeface="+mj-lt"/>
                      </a:endParaRPr>
                    </a:p>
                  </a:txBody>
                  <a:tcPr marL="91448" marR="91448" marT="45709" marB="45709" anchor="ctr">
                    <a:noFill/>
                  </a:tcPr>
                </a:tc>
                <a:tc>
                  <a:txBody>
                    <a:bodyPr/>
                    <a:lstStyle/>
                    <a:p>
                      <a:pPr algn="ctr"/>
                      <a:r>
                        <a:rPr lang="tr-TR" sz="2400" b="1" dirty="0" smtClean="0">
                          <a:solidFill>
                            <a:schemeClr val="tx1"/>
                          </a:solidFill>
                          <a:latin typeface="+mj-lt"/>
                        </a:rPr>
                        <a:t>1</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rgbClr val="FF0000"/>
                          </a:solidFill>
                          <a:latin typeface="+mj-lt"/>
                        </a:rPr>
                        <a:t>2</a:t>
                      </a:r>
                      <a:endParaRPr lang="tr-TR" sz="24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1"/>
                  </a:ext>
                </a:extLst>
              </a:tr>
              <a:tr h="595250">
                <a:tc>
                  <a:txBody>
                    <a:bodyPr/>
                    <a:lstStyle/>
                    <a:p>
                      <a:pPr algn="l"/>
                      <a:r>
                        <a:rPr lang="tr-TR" sz="2000" b="1" dirty="0" smtClean="0"/>
                        <a:t>Taşıma</a:t>
                      </a:r>
                      <a:r>
                        <a:rPr lang="tr-TR" sz="2000" b="1" baseline="0" dirty="0" smtClean="0"/>
                        <a:t> Yapan Araç Sayısı</a:t>
                      </a:r>
                      <a:endParaRPr lang="tr-TR" sz="2000" b="1" dirty="0">
                        <a:latin typeface="+mj-lt"/>
                      </a:endParaRPr>
                    </a:p>
                  </a:txBody>
                  <a:tcPr marL="91448" marR="91448" marT="45709" marB="45709" anchor="ctr">
                    <a:noFill/>
                  </a:tcPr>
                </a:tc>
                <a:tc>
                  <a:txBody>
                    <a:bodyPr/>
                    <a:lstStyle/>
                    <a:p>
                      <a:pPr algn="ctr"/>
                      <a:r>
                        <a:rPr lang="tr-TR" sz="2400" b="1" dirty="0" smtClean="0">
                          <a:solidFill>
                            <a:schemeClr val="tx1"/>
                          </a:solidFill>
                          <a:latin typeface="+mj-lt"/>
                        </a:rPr>
                        <a:t>6</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rgbClr val="FF0000"/>
                          </a:solidFill>
                          <a:latin typeface="+mj-lt"/>
                        </a:rPr>
                        <a:t>6</a:t>
                      </a:r>
                      <a:endParaRPr lang="tr-TR" sz="24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2"/>
                  </a:ext>
                </a:extLst>
              </a:tr>
              <a:tr h="603849">
                <a:tc>
                  <a:txBody>
                    <a:bodyPr/>
                    <a:lstStyle/>
                    <a:p>
                      <a:pPr algn="l"/>
                      <a:r>
                        <a:rPr lang="tr-TR" sz="2000" b="1" dirty="0" smtClean="0"/>
                        <a:t>Taşıma Yapılan Öğrenci Sayısı</a:t>
                      </a:r>
                      <a:endParaRPr lang="tr-TR" sz="2000" b="1" dirty="0">
                        <a:latin typeface="+mj-lt"/>
                      </a:endParaRPr>
                    </a:p>
                  </a:txBody>
                  <a:tcPr marL="91448" marR="91448" marT="45709" marB="45709" anchor="ctr">
                    <a:noFill/>
                  </a:tcPr>
                </a:tc>
                <a:tc>
                  <a:txBody>
                    <a:bodyPr/>
                    <a:lstStyle/>
                    <a:p>
                      <a:pPr algn="ctr"/>
                      <a:r>
                        <a:rPr lang="tr-TR" sz="2400" b="1" dirty="0" smtClean="0">
                          <a:solidFill>
                            <a:schemeClr val="tx1"/>
                          </a:solidFill>
                          <a:latin typeface="+mj-lt"/>
                        </a:rPr>
                        <a:t>32</a:t>
                      </a: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1</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rgbClr val="FF0000"/>
                          </a:solidFill>
                          <a:latin typeface="+mj-lt"/>
                        </a:rPr>
                        <a:t>33</a:t>
                      </a:r>
                      <a:endParaRPr lang="tr-TR" sz="24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3"/>
                  </a:ext>
                </a:extLst>
              </a:tr>
              <a:tr h="571249">
                <a:tc>
                  <a:txBody>
                    <a:bodyPr/>
                    <a:lstStyle/>
                    <a:p>
                      <a:pPr algn="l"/>
                      <a:r>
                        <a:rPr lang="tr-TR" sz="1700" b="1" dirty="0" smtClean="0">
                          <a:latin typeface="+mn-lt"/>
                        </a:rPr>
                        <a:t>Taşıma</a:t>
                      </a:r>
                      <a:r>
                        <a:rPr lang="tr-TR" sz="1700" b="1" baseline="0" dirty="0" smtClean="0">
                          <a:latin typeface="+mn-lt"/>
                        </a:rPr>
                        <a:t> Kapsamında Olmayıp Ücretsiz Yemek Yiyen Öğrenci </a:t>
                      </a:r>
                      <a:r>
                        <a:rPr lang="tr-TR" sz="1700" b="1" baseline="0" dirty="0" smtClean="0">
                          <a:effectLst/>
                          <a:latin typeface="+mn-lt"/>
                        </a:rPr>
                        <a:t>Sayısı</a:t>
                      </a:r>
                      <a:endParaRPr lang="tr-TR" sz="1700" b="1" dirty="0">
                        <a:effectLst/>
                        <a:latin typeface="+mn-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algn="ctr"/>
                      <a:r>
                        <a:rPr lang="tr-TR" sz="2400" b="1" dirty="0" smtClean="0">
                          <a:solidFill>
                            <a:schemeClr val="tx1"/>
                          </a:solidFill>
                          <a:latin typeface="+mj-lt"/>
                        </a:rPr>
                        <a:t>0</a:t>
                      </a:r>
                      <a:endParaRPr lang="tr-TR" sz="2400" b="1" dirty="0">
                        <a:solidFill>
                          <a:schemeClr val="tx1"/>
                        </a:solidFill>
                        <a:latin typeface="+mj-lt"/>
                      </a:endParaRPr>
                    </a:p>
                  </a:txBody>
                  <a:tcPr marL="91448" marR="91448" marT="45709" marB="45709"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0000"/>
                          </a:solidFill>
                          <a:latin typeface="+mj-lt"/>
                        </a:rPr>
                        <a:t>0</a:t>
                      </a:r>
                      <a:endParaRPr lang="tr-TR" sz="24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5"/>
                  </a:ext>
                </a:extLst>
              </a:tr>
              <a:tr h="571249">
                <a:tc>
                  <a:txBody>
                    <a:bodyPr/>
                    <a:lstStyle/>
                    <a:p>
                      <a:pPr algn="l"/>
                      <a:r>
                        <a:rPr lang="tr-TR" sz="2000" b="1" dirty="0" smtClean="0"/>
                        <a:t>Toplam Yemek Yiyen Öğrenci Sayısı</a:t>
                      </a:r>
                      <a:endParaRPr lang="tr-TR" sz="2000" b="1" dirty="0">
                        <a:latin typeface="+mj-lt"/>
                      </a:endParaRPr>
                    </a:p>
                  </a:txBody>
                  <a:tcPr marL="91448" marR="91448" marT="45709" marB="45709" anchor="ctr">
                    <a:noFill/>
                  </a:tcPr>
                </a:tc>
                <a:tc>
                  <a:txBody>
                    <a:bodyPr/>
                    <a:lstStyle/>
                    <a:p>
                      <a:pPr algn="ctr"/>
                      <a:r>
                        <a:rPr lang="tr-TR" sz="2400" b="1" dirty="0" smtClean="0">
                          <a:solidFill>
                            <a:srgbClr val="FF0000"/>
                          </a:solidFill>
                          <a:latin typeface="+mj-lt"/>
                        </a:rPr>
                        <a:t>33</a:t>
                      </a:r>
                      <a:endParaRPr lang="tr-TR" sz="2400" b="1" dirty="0">
                        <a:solidFill>
                          <a:srgbClr val="FF0000"/>
                        </a:solidFill>
                        <a:latin typeface="+mj-lt"/>
                      </a:endParaRPr>
                    </a:p>
                  </a:txBody>
                  <a:tcPr marL="91448" marR="91448" marT="45709" marB="45709" anchor="ctr">
                    <a:noFill/>
                  </a:tcPr>
                </a:tc>
                <a:tc>
                  <a:txBody>
                    <a:bodyPr/>
                    <a:lstStyle/>
                    <a:p>
                      <a:pPr algn="ctr"/>
                      <a:r>
                        <a:rPr lang="tr-TR" sz="2400" b="1" dirty="0" smtClean="0">
                          <a:solidFill>
                            <a:srgbClr val="FF0000"/>
                          </a:solidFill>
                          <a:latin typeface="+mj-lt"/>
                        </a:rPr>
                        <a:t>0</a:t>
                      </a:r>
                      <a:endParaRPr lang="tr-TR" sz="2400" b="1" dirty="0">
                        <a:solidFill>
                          <a:srgbClr val="FF0000"/>
                        </a:solidFill>
                        <a:latin typeface="+mj-lt"/>
                      </a:endParaRPr>
                    </a:p>
                  </a:txBody>
                  <a:tcPr marL="91448" marR="91448" marT="45709" marB="45709" anchor="ctr">
                    <a:noFill/>
                  </a:tcPr>
                </a:tc>
                <a:tc>
                  <a:txBody>
                    <a:bodyPr/>
                    <a:lstStyle/>
                    <a:p>
                      <a:pPr algn="ctr"/>
                      <a:r>
                        <a:rPr lang="tr-TR" sz="2400" b="1" dirty="0" smtClean="0">
                          <a:solidFill>
                            <a:srgbClr val="FF0000"/>
                          </a:solidFill>
                          <a:latin typeface="+mj-lt"/>
                        </a:rPr>
                        <a:t>1</a:t>
                      </a:r>
                      <a:endParaRPr lang="tr-TR" sz="2400" b="1" dirty="0">
                        <a:solidFill>
                          <a:srgbClr val="FF0000"/>
                        </a:solidFill>
                        <a:latin typeface="+mj-lt"/>
                      </a:endParaRPr>
                    </a:p>
                  </a:txBody>
                  <a:tcPr marL="91448" marR="91448" marT="45709" marB="45709"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0000"/>
                          </a:solidFill>
                          <a:latin typeface="+mj-lt"/>
                        </a:rPr>
                        <a:t>33</a:t>
                      </a:r>
                      <a:endParaRPr lang="tr-TR" sz="24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672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amuk 5"/>
          <p:cNvSpPr/>
          <p:nvPr/>
        </p:nvSpPr>
        <p:spPr>
          <a:xfrm>
            <a:off x="746620" y="6627168"/>
            <a:ext cx="7659148" cy="230832"/>
          </a:xfrm>
          <a:prstGeom prst="trapezoid">
            <a:avLst>
              <a:gd name="adj" fmla="val 136428"/>
            </a:avLst>
          </a:prstGeom>
          <a:solidFill>
            <a:schemeClr val="accent5">
              <a:lumMod val="50000"/>
            </a:schemeClr>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1"/>
          <p:cNvSpPr txBox="1">
            <a:spLocks noChangeArrowheads="1"/>
          </p:cNvSpPr>
          <p:nvPr/>
        </p:nvSpPr>
        <p:spPr bwMode="auto">
          <a:xfrm>
            <a:off x="671641" y="816022"/>
            <a:ext cx="7803390" cy="523220"/>
          </a:xfrm>
          <a:prstGeom prst="rect">
            <a:avLst/>
          </a:prstGeom>
          <a:solidFill>
            <a:schemeClr val="accent1">
              <a:lumMod val="75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rPr>
              <a:t>AİLE EĞİTİMİ İSTATİSTİKİ VERİLERİ</a:t>
            </a:r>
          </a:p>
        </p:txBody>
      </p:sp>
      <p:graphicFrame>
        <p:nvGraphicFramePr>
          <p:cNvPr id="9" name="Tablo 8"/>
          <p:cNvGraphicFramePr>
            <a:graphicFrameLocks noGrp="1"/>
          </p:cNvGraphicFramePr>
          <p:nvPr>
            <p:extLst>
              <p:ext uri="{D42A27DB-BD31-4B8C-83A1-F6EECF244321}">
                <p14:modId xmlns:p14="http://schemas.microsoft.com/office/powerpoint/2010/main" xmlns="" val="2304120365"/>
              </p:ext>
            </p:extLst>
          </p:nvPr>
        </p:nvGraphicFramePr>
        <p:xfrm>
          <a:off x="644346" y="1352813"/>
          <a:ext cx="7786052" cy="2962314"/>
        </p:xfrm>
        <a:graphic>
          <a:graphicData uri="http://schemas.openxmlformats.org/drawingml/2006/table">
            <a:tbl>
              <a:tblPr firstRow="1" bandRow="1">
                <a:tableStyleId>{5940675A-B579-460E-94D1-54222C63F5DA}</a:tableStyleId>
              </a:tblPr>
              <a:tblGrid>
                <a:gridCol w="5771607">
                  <a:extLst>
                    <a:ext uri="{9D8B030D-6E8A-4147-A177-3AD203B41FA5}">
                      <a16:colId xmlns:a16="http://schemas.microsoft.com/office/drawing/2014/main" xmlns="" val="20000"/>
                    </a:ext>
                  </a:extLst>
                </a:gridCol>
                <a:gridCol w="2014445">
                  <a:extLst>
                    <a:ext uri="{9D8B030D-6E8A-4147-A177-3AD203B41FA5}">
                      <a16:colId xmlns:a16="http://schemas.microsoft.com/office/drawing/2014/main" xmlns="" val="20001"/>
                    </a:ext>
                  </a:extLst>
                </a:gridCol>
              </a:tblGrid>
              <a:tr h="610438">
                <a:tc>
                  <a:txBody>
                    <a:bodyPr/>
                    <a:lstStyle/>
                    <a:p>
                      <a:r>
                        <a:rPr lang="tr-TR" altLang="ko-KR" sz="2800" b="1" dirty="0" smtClean="0">
                          <a:solidFill>
                            <a:prstClr val="white"/>
                          </a:solidFill>
                          <a:latin typeface="Calibri" panose="020F0502020204030204" pitchFamily="34" charset="0"/>
                          <a:ea typeface="맑은 고딕" pitchFamily="50" charset="-127"/>
                          <a:cs typeface="Calibri" panose="020F0502020204030204" pitchFamily="34" charset="0"/>
                        </a:rPr>
                        <a:t>AİLE EĞİTİMİ </a:t>
                      </a:r>
                      <a:endParaRPr lang="tr-TR" sz="28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400" b="1" u="none" dirty="0" smtClean="0">
                          <a:solidFill>
                            <a:schemeClr val="tx1"/>
                          </a:solidFill>
                          <a:latin typeface="+mj-lt"/>
                        </a:rPr>
                        <a:t>Kurs Sayısı/ Kursiyer Sayısı</a:t>
                      </a:r>
                      <a:endParaRPr lang="tr-TR" sz="1400" b="1" u="none" dirty="0">
                        <a:solidFill>
                          <a:schemeClr val="tx1"/>
                        </a:solidFill>
                        <a:latin typeface="+mj-lt"/>
                      </a:endParaRPr>
                    </a:p>
                  </a:txBody>
                  <a:tcPr marL="91448" marR="91448" marT="45709" marB="45709" anchor="ct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0000"/>
                  </a:ext>
                </a:extLst>
              </a:tr>
              <a:tr h="446190">
                <a:tc>
                  <a:txBody>
                    <a:bodyPr/>
                    <a:lstStyle/>
                    <a:p>
                      <a:r>
                        <a:rPr lang="tr-TR" sz="2000" b="1" dirty="0" smtClean="0"/>
                        <a:t>Eğitici</a:t>
                      </a:r>
                      <a:r>
                        <a:rPr lang="tr-TR" sz="2000" b="1" baseline="0" dirty="0" smtClean="0"/>
                        <a:t> Eğitimi Kursu</a:t>
                      </a:r>
                      <a:endParaRPr lang="tr-TR" sz="2000" b="1" dirty="0">
                        <a:latin typeface="+mj-lt"/>
                      </a:endParaRPr>
                    </a:p>
                  </a:txBody>
                  <a:tcPr marL="91448" marR="91448" marT="45709" marB="45709">
                    <a:noFill/>
                  </a:tcPr>
                </a:tc>
                <a:tc>
                  <a:txBody>
                    <a:bodyPr/>
                    <a:lstStyle/>
                    <a:p>
                      <a:pPr algn="ctr"/>
                      <a:r>
                        <a:rPr lang="tr-TR" dirty="0" smtClean="0"/>
                        <a:t>0</a:t>
                      </a:r>
                      <a:endParaRPr lang="tr-TR" dirty="0"/>
                    </a:p>
                  </a:txBody>
                  <a:tcPr marL="91448" marR="91448" marT="45709" marB="45709" anchor="ctr">
                    <a:noFill/>
                  </a:tcPr>
                </a:tc>
                <a:extLst>
                  <a:ext uri="{0D108BD9-81ED-4DB2-BD59-A6C34878D82A}">
                    <a16:rowId xmlns:a16="http://schemas.microsoft.com/office/drawing/2014/main" xmlns="" val="10001"/>
                  </a:ext>
                </a:extLst>
              </a:tr>
              <a:tr h="388400">
                <a:tc>
                  <a:txBody>
                    <a:bodyPr/>
                    <a:lstStyle/>
                    <a:p>
                      <a:r>
                        <a:rPr lang="tr-TR" sz="2000" b="1" dirty="0" smtClean="0"/>
                        <a:t>Muhtarlara Yönelik Kurs Bilgileri</a:t>
                      </a:r>
                      <a:endParaRPr lang="tr-TR" sz="2000" b="1" dirty="0">
                        <a:latin typeface="+mj-lt"/>
                      </a:endParaRPr>
                    </a:p>
                  </a:txBody>
                  <a:tcPr marL="91448" marR="91448" marT="45709" marB="45709">
                    <a:noFill/>
                  </a:tcPr>
                </a:tc>
                <a:tc>
                  <a:txBody>
                    <a:bodyPr/>
                    <a:lstStyle/>
                    <a:p>
                      <a:pPr algn="ctr"/>
                      <a:r>
                        <a:rPr lang="tr-TR" dirty="0" smtClean="0"/>
                        <a:t>0</a:t>
                      </a:r>
                      <a:endParaRPr lang="tr-TR" dirty="0"/>
                    </a:p>
                  </a:txBody>
                  <a:tcPr marL="91448" marR="91448" marT="45709" marB="45709" anchor="ctr">
                    <a:noFill/>
                  </a:tcPr>
                </a:tc>
                <a:extLst>
                  <a:ext uri="{0D108BD9-81ED-4DB2-BD59-A6C34878D82A}">
                    <a16:rowId xmlns:a16="http://schemas.microsoft.com/office/drawing/2014/main" xmlns="" val="10002"/>
                  </a:ext>
                </a:extLst>
              </a:tr>
              <a:tr h="403898">
                <a:tc>
                  <a:txBody>
                    <a:bodyPr/>
                    <a:lstStyle/>
                    <a:p>
                      <a:r>
                        <a:rPr lang="tr-TR" sz="2000" b="1" dirty="0" smtClean="0"/>
                        <a:t>Velilere Yönelik Kurs Bilgileri</a:t>
                      </a:r>
                      <a:endParaRPr lang="tr-TR" sz="2000" b="1" dirty="0">
                        <a:latin typeface="+mj-lt"/>
                      </a:endParaRPr>
                    </a:p>
                  </a:txBody>
                  <a:tcPr marL="91448" marR="91448" marT="45709" marB="45709">
                    <a:noFill/>
                  </a:tcPr>
                </a:tc>
                <a:tc>
                  <a:txBody>
                    <a:bodyPr/>
                    <a:lstStyle/>
                    <a:p>
                      <a:pPr algn="ctr"/>
                      <a:r>
                        <a:rPr lang="tr-TR" dirty="0" smtClean="0"/>
                        <a:t>0</a:t>
                      </a:r>
                      <a:endParaRPr lang="tr-TR" dirty="0"/>
                    </a:p>
                  </a:txBody>
                  <a:tcPr marL="91448" marR="91448" marT="45709" marB="45709" anchor="ctr">
                    <a:noFill/>
                  </a:tcPr>
                </a:tc>
                <a:extLst>
                  <a:ext uri="{0D108BD9-81ED-4DB2-BD59-A6C34878D82A}">
                    <a16:rowId xmlns:a16="http://schemas.microsoft.com/office/drawing/2014/main" xmlns="" val="10003"/>
                  </a:ext>
                </a:extLst>
              </a:tr>
              <a:tr h="526472">
                <a:tc>
                  <a:txBody>
                    <a:bodyPr/>
                    <a:lstStyle/>
                    <a:p>
                      <a:r>
                        <a:rPr lang="tr-TR" sz="2000" b="1" dirty="0" smtClean="0"/>
                        <a:t>Toplam</a:t>
                      </a:r>
                      <a:r>
                        <a:rPr lang="tr-TR" sz="2000" b="1" baseline="0" dirty="0" smtClean="0"/>
                        <a:t> Kurs Sayısı</a:t>
                      </a:r>
                      <a:endParaRPr lang="tr-TR" sz="2000" b="1" dirty="0">
                        <a:latin typeface="+mj-lt"/>
                      </a:endParaRPr>
                    </a:p>
                  </a:txBody>
                  <a:tcPr marL="91448" marR="91448" marT="45709" marB="45709">
                    <a:noFill/>
                  </a:tcPr>
                </a:tc>
                <a:tc>
                  <a:txBody>
                    <a:bodyPr/>
                    <a:lstStyle/>
                    <a:p>
                      <a:pPr algn="ctr"/>
                      <a:r>
                        <a:rPr lang="tr-TR" dirty="0" smtClean="0"/>
                        <a:t>0</a:t>
                      </a:r>
                      <a:endParaRPr lang="tr-TR" dirty="0"/>
                    </a:p>
                  </a:txBody>
                  <a:tcPr marL="91448" marR="91448" marT="45709" marB="45709" anchor="ctr">
                    <a:noFill/>
                  </a:tcPr>
                </a:tc>
                <a:extLst>
                  <a:ext uri="{0D108BD9-81ED-4DB2-BD59-A6C34878D82A}">
                    <a16:rowId xmlns:a16="http://schemas.microsoft.com/office/drawing/2014/main" xmlns="" val="10004"/>
                  </a:ext>
                </a:extLst>
              </a:tr>
              <a:tr h="532854">
                <a:tc>
                  <a:txBody>
                    <a:bodyPr/>
                    <a:lstStyle/>
                    <a:p>
                      <a:r>
                        <a:rPr lang="tr-TR" sz="2000" b="1" dirty="0" smtClean="0">
                          <a:latin typeface="+mn-lt"/>
                        </a:rPr>
                        <a:t>Toplam Kursiyer Sayısı</a:t>
                      </a:r>
                      <a:endParaRPr lang="tr-TR" sz="2000" b="1" dirty="0">
                        <a:latin typeface="+mn-lt"/>
                      </a:endParaRPr>
                    </a:p>
                  </a:txBody>
                  <a:tcPr marL="91448" marR="91448" marT="45709" marB="45709">
                    <a:noFill/>
                  </a:tcPr>
                </a:tc>
                <a:tc>
                  <a:txBody>
                    <a:bodyPr/>
                    <a:lstStyle/>
                    <a:p>
                      <a:pPr algn="ctr"/>
                      <a:r>
                        <a:rPr lang="tr-TR" sz="3200" b="1" dirty="0" smtClean="0">
                          <a:solidFill>
                            <a:srgbClr val="FF0000"/>
                          </a:solidFill>
                          <a:latin typeface="+mj-lt"/>
                        </a:rPr>
                        <a:t>0</a:t>
                      </a:r>
                      <a:endParaRPr lang="tr-TR" sz="3200" b="1" dirty="0">
                        <a:solidFill>
                          <a:srgbClr val="FF0000"/>
                        </a:solidFill>
                        <a:latin typeface="+mj-lt"/>
                      </a:endParaRPr>
                    </a:p>
                  </a:txBody>
                  <a:tcPr marL="91448" marR="91448" marT="45709" marB="45709" anchor="c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82579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plate">
  <a:themeElements>
    <a:clrScheme name="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AF16B"/>
      </a:hlink>
      <a:folHlink>
        <a:srgbClr val="F8F8F8"/>
      </a:folHlink>
    </a:clrScheme>
    <a:fontScheme name="Template">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SimHei"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SimHei" panose="02010609060101010101" pitchFamily="49" charset="-122"/>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
      <a:clrScheme name="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AF16B"/>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11590</TotalTime>
  <Words>748</Words>
  <Application>Microsoft Office PowerPoint</Application>
  <PresentationFormat>Ekran Gösterisi (4:3)</PresentationFormat>
  <Paragraphs>222</Paragraphs>
  <Slides>13</Slides>
  <Notes>0</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13</vt:i4>
      </vt:variant>
    </vt:vector>
  </HeadingPairs>
  <TitlesOfParts>
    <vt:vector size="17" baseType="lpstr">
      <vt:lpstr>3_Office Teması</vt:lpstr>
      <vt:lpstr>Office Teması</vt:lpstr>
      <vt:lpstr>Template</vt:lpstr>
      <vt:lpstr>Microsoft Office Excel Çalışma Sayfası</vt:lpstr>
      <vt:lpstr>Slayt 1</vt:lpstr>
      <vt:lpstr>Slayt 2</vt:lpstr>
      <vt:lpstr>OKULUMUZUN TARİHÇESİ </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TM25r</dc:creator>
  <cp:lastModifiedBy>19_eyll</cp:lastModifiedBy>
  <cp:revision>1088</cp:revision>
  <cp:lastPrinted>2023-08-29T09:06:20Z</cp:lastPrinted>
  <dcterms:created xsi:type="dcterms:W3CDTF">2017-03-08T08:30:40Z</dcterms:created>
  <dcterms:modified xsi:type="dcterms:W3CDTF">2023-10-10T08:14:38Z</dcterms:modified>
</cp:coreProperties>
</file>